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64" r:id="rId4"/>
    <p:sldId id="3293" r:id="rId6"/>
    <p:sldId id="3259" r:id="rId7"/>
    <p:sldId id="297" r:id="rId8"/>
    <p:sldId id="267" r:id="rId9"/>
    <p:sldId id="3294" r:id="rId10"/>
    <p:sldId id="3297" r:id="rId11"/>
    <p:sldId id="3295" r:id="rId12"/>
    <p:sldId id="3299" r:id="rId13"/>
    <p:sldId id="274" r:id="rId14"/>
    <p:sldId id="282" r:id="rId15"/>
    <p:sldId id="3296" r:id="rId16"/>
    <p:sldId id="328" r:id="rId17"/>
    <p:sldId id="286" r:id="rId18"/>
    <p:sldId id="329" r:id="rId19"/>
  </p:sldIdLst>
  <p:sldSz cx="9144000" cy="5143500" type="screen16x9"/>
  <p:notesSz cx="6858000" cy="9144000"/>
  <p:custDataLst>
    <p:tags r:id="rId2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1" orient="horz" pos="2160" userDrawn="1">
          <p15:clr>
            <a:srgbClr val="A4A3A4"/>
          </p15:clr>
        </p15:guide>
        <p15:guide id="2" pos="7673" userDrawn="1">
          <p15:clr>
            <a:srgbClr val="A4A3A4"/>
          </p15:clr>
        </p15:guide>
        <p15:guide id="3" pos="7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7" pos="5755" userDrawn="1">
          <p15:clr>
            <a:srgbClr val="A4A3A4"/>
          </p15:clr>
        </p15:guide>
        <p15:guide id="8" pos="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用户" initials="W用" lastIdx="0" clrIdx="0"/>
  <p:cmAuthor id="1" name="admin" initials="a" lastIdx="0" clrIdx="0"/>
  <p:cmAuthor id="2" name="作者" initials="A" lastIdx="0" clrIdx="1"/>
  <p:cmAuthor id="3" name="微软用户" initials="微" lastIdx="0" clrIdx="0"/>
  <p:cmAuthor id="4" name="新课标第一网" initials="新" lastIdx="0" clrIdx="0"/>
  <p:cmAuthor id="5" name="www.xkb1.com" initials="w" lastIdx="0" clrIdx="1"/>
  <p:cmAuthor id="6" name="lenovo" initials="l" lastIdx="0" clrIdx="0"/>
  <p:cmAuthor id="7" name="xkb1.com" initials="x" lastIdx="0" clrIdx="0"/>
  <p:cmAuthor id="8" name="xiaoxuan Zeng" initials="x" lastIdx="0" clrIdx="0"/>
  <p:cmAuthor id="9" name="dongyu" initials="d" lastIdx="0" clrIdx="8"/>
  <p:cmAuthor id="10" name="PC" initials="P" lastIdx="0" clrIdx="9"/>
  <p:cmAuthor id="11" name="szchd2zx08" initials="s" lastIdx="0" clrIdx="10"/>
  <p:cmAuthor id="12" name="jinli" initials="j" lastIdx="0" clrIdx="0"/>
  <p:cmAuthor id="15" name="李丽" initials="李" lastIdx="0" clrIdx="14"/>
  <p:cmAuthor id="16" name="Nicole Li  李倩" initials="N" lastIdx="0" clrIdx="0"/>
  <p:cmAuthor id="18" name="222" initials="2" lastIdx="0" clrIdx="0"/>
  <p:cmAuthor id="20" name="hanying" initials="h" lastIdx="0" clrIdx="19"/>
  <p:cmAuthor id="76" name="1637354872@qq.com" initials="1" lastIdx="0" clrIdx="25"/>
  <p:cmAuthor id="21" name="Administrator" initials="A" lastIdx="1" clrIdx="2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9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63" autoAdjust="0"/>
    <p:restoredTop sz="88588" autoAdjust="0"/>
  </p:normalViewPr>
  <p:slideViewPr>
    <p:cSldViewPr snapToGrid="0" showGuides="1">
      <p:cViewPr varScale="1">
        <p:scale>
          <a:sx n="147" d="100"/>
          <a:sy n="147" d="100"/>
        </p:scale>
        <p:origin x="-762" y="-102"/>
      </p:cViewPr>
      <p:guideLst>
        <p:guide orient="horz" pos="1620"/>
        <p:guide pos="2880"/>
        <p:guide orient="horz" pos="2160"/>
        <p:guide pos="7673"/>
        <p:guide pos="7"/>
        <p:guide pos="3840"/>
        <p:guide pos="5755"/>
        <p:guide pos="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gs" Target="tags/tag78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003F0-4E74-4195-B128-5D3BD1472B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B402C9-6184-4FF2-BAFA-4AC2CC8247C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B402C9-6184-4FF2-BAFA-4AC2CC8247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8788" y="4737930"/>
            <a:ext cx="2025650" cy="236579"/>
          </a:xfrm>
        </p:spPr>
        <p:txBody>
          <a:bodyPr lIns="68580" tIns="34290" rIns="68580" bIns="34290"/>
          <a:lstStyle/>
          <a:p>
            <a:pPr fontAlgn="auto"/>
            <a:fld id="{760FBDFE-C587-4B4C-A407-44438C67B59E}" type="datetimeFigureOut">
              <a:rPr lang="zh-CN" altLang="en-US" sz="800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87689" y="4737930"/>
            <a:ext cx="2968625" cy="236579"/>
          </a:xfrm>
        </p:spPr>
        <p:txBody>
          <a:bodyPr lIns="68580" tIns="34290" rIns="68580" bIns="34290"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657976" y="4737930"/>
            <a:ext cx="2025650" cy="236579"/>
          </a:xfrm>
        </p:spPr>
        <p:txBody>
          <a:bodyPr lIns="68580" tIns="34290" rIns="68580" bIns="34290"/>
          <a:lstStyle/>
          <a:p>
            <a:pPr fontAlgn="auto"/>
            <a:fld id="{49AE70B2-8BF9-45C0-BB95-33D1B9D3A854}" type="slidenum">
              <a:rPr lang="zh-CN" altLang="en-US" sz="800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目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课堂总结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关史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相关史事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链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知识链接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探究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知识探究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直接连接符 8"/>
          <p:cNvCxnSpPr/>
          <p:nvPr userDrawn="1">
            <p:custDataLst>
              <p:tags r:id="rId4"/>
            </p:custDataLst>
          </p:nvPr>
        </p:nvCxnSpPr>
        <p:spPr>
          <a:xfrm>
            <a:off x="0" y="699542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一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33.xml"/><Relationship Id="rId3" Type="http://schemas.openxmlformats.org/officeDocument/2006/relationships/image" Target="../media/image2.png"/><Relationship Id="rId2" Type="http://schemas.openxmlformats.org/officeDocument/2006/relationships/tags" Target="../tags/tag3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446" y="92393"/>
            <a:ext cx="1356836" cy="548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25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97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475060" y="238731"/>
            <a:ext cx="8102204" cy="47505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2339579" y="1001115"/>
            <a:ext cx="4373165" cy="748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"/>
          <p:cNvSpPr txBox="1"/>
          <p:nvPr userDrawn="1"/>
        </p:nvSpPr>
        <p:spPr>
          <a:xfrm>
            <a:off x="3338029" y="1059582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0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905510" algn="l"/>
          <a:tab pos="905510" algn="l"/>
          <a:tab pos="905510" algn="l"/>
          <a:tab pos="905510" algn="l"/>
        </a:tabLst>
        <a:defRPr sz="9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9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42.xml"/><Relationship Id="rId8" Type="http://schemas.openxmlformats.org/officeDocument/2006/relationships/tags" Target="../tags/tag41.xml"/><Relationship Id="rId7" Type="http://schemas.openxmlformats.org/officeDocument/2006/relationships/tags" Target="../tags/tag40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3" Type="http://schemas.openxmlformats.org/officeDocument/2006/relationships/tags" Target="../tags/tag36.xml"/><Relationship Id="rId26" Type="http://schemas.openxmlformats.org/officeDocument/2006/relationships/notesSlide" Target="../notesSlides/notesSlide1.xml"/><Relationship Id="rId25" Type="http://schemas.openxmlformats.org/officeDocument/2006/relationships/slideLayout" Target="../slideLayouts/slideLayout1.xml"/><Relationship Id="rId24" Type="http://schemas.openxmlformats.org/officeDocument/2006/relationships/tags" Target="../tags/tag57.xml"/><Relationship Id="rId23" Type="http://schemas.openxmlformats.org/officeDocument/2006/relationships/tags" Target="../tags/tag56.xml"/><Relationship Id="rId22" Type="http://schemas.openxmlformats.org/officeDocument/2006/relationships/tags" Target="../tags/tag55.xml"/><Relationship Id="rId21" Type="http://schemas.openxmlformats.org/officeDocument/2006/relationships/tags" Target="../tags/tag54.xml"/><Relationship Id="rId20" Type="http://schemas.openxmlformats.org/officeDocument/2006/relationships/tags" Target="../tags/tag53.xml"/><Relationship Id="rId2" Type="http://schemas.openxmlformats.org/officeDocument/2006/relationships/tags" Target="../tags/tag35.xml"/><Relationship Id="rId19" Type="http://schemas.openxmlformats.org/officeDocument/2006/relationships/tags" Target="../tags/tag52.xml"/><Relationship Id="rId18" Type="http://schemas.openxmlformats.org/officeDocument/2006/relationships/tags" Target="../tags/tag51.xml"/><Relationship Id="rId17" Type="http://schemas.openxmlformats.org/officeDocument/2006/relationships/tags" Target="../tags/tag50.xml"/><Relationship Id="rId16" Type="http://schemas.openxmlformats.org/officeDocument/2006/relationships/tags" Target="../tags/tag49.xml"/><Relationship Id="rId15" Type="http://schemas.openxmlformats.org/officeDocument/2006/relationships/tags" Target="../tags/tag48.xml"/><Relationship Id="rId14" Type="http://schemas.openxmlformats.org/officeDocument/2006/relationships/tags" Target="../tags/tag47.xml"/><Relationship Id="rId13" Type="http://schemas.openxmlformats.org/officeDocument/2006/relationships/tags" Target="../tags/tag46.xml"/><Relationship Id="rId12" Type="http://schemas.openxmlformats.org/officeDocument/2006/relationships/tags" Target="../tags/tag45.xml"/><Relationship Id="rId11" Type="http://schemas.openxmlformats.org/officeDocument/2006/relationships/tags" Target="../tags/tag44.xml"/><Relationship Id="rId10" Type="http://schemas.openxmlformats.org/officeDocument/2006/relationships/tags" Target="../tags/tag43.xml"/><Relationship Id="rId1" Type="http://schemas.openxmlformats.org/officeDocument/2006/relationships/tags" Target="../tags/tag3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74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png"/><Relationship Id="rId2" Type="http://schemas.openxmlformats.org/officeDocument/2006/relationships/tags" Target="../tags/tag77.xml"/><Relationship Id="rId1" Type="http://schemas.openxmlformats.org/officeDocument/2006/relationships/tags" Target="../tags/tag7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0.xml"/><Relationship Id="rId1" Type="http://schemas.openxmlformats.org/officeDocument/2006/relationships/tags" Target="../tags/tag59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tags" Target="../tags/tag62.xml"/><Relationship Id="rId2" Type="http://schemas.openxmlformats.org/officeDocument/2006/relationships/image" Target="../media/image5.png"/><Relationship Id="rId1" Type="http://schemas.openxmlformats.org/officeDocument/2006/relationships/tags" Target="../tags/tag6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73.xml"/><Relationship Id="rId8" Type="http://schemas.openxmlformats.org/officeDocument/2006/relationships/tags" Target="../tags/tag72.xml"/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0" Type="http://schemas.openxmlformats.org/officeDocument/2006/relationships/slideLayout" Target="../slideLayouts/slideLayout8.xml"/><Relationship Id="rId1" Type="http://schemas.openxmlformats.org/officeDocument/2006/relationships/tags" Target="../tags/tag6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88597" y="184418"/>
            <a:ext cx="8698230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defRPr/>
            </a:pPr>
            <a:r>
              <a:rPr lang="zh-CN" altLang="en-US" sz="2700" b="1" dirty="0">
                <a:solidFill>
                  <a:srgbClr val="000000"/>
                </a:solidFill>
                <a:latin typeface="+mn-ea"/>
                <a:cs typeface="黑体" panose="02010609060101010101" pitchFamily="49" charset="-122"/>
              </a:rPr>
              <a:t>单元导读</a:t>
            </a:r>
            <a:endParaRPr lang="zh-CN" altLang="en-US" sz="2700" b="1" dirty="0">
              <a:solidFill>
                <a:srgbClr val="000000"/>
              </a:solidFill>
              <a:latin typeface="+mn-ea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>
            <p:custDataLst>
              <p:tags r:id="rId1"/>
            </p:custDataLst>
          </p:nvPr>
        </p:nvSpPr>
        <p:spPr>
          <a:xfrm>
            <a:off x="2117604" y="739190"/>
            <a:ext cx="5447618" cy="530915"/>
          </a:xfrm>
          <a:prstGeom prst="rect">
            <a:avLst/>
          </a:prstGeom>
        </p:spPr>
        <p:txBody>
          <a:bodyPr wrap="square" lIns="68580" tIns="34290" rIns="68580" bIns="34290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0070C0"/>
                </a:solidFill>
                <a:latin typeface="+mn-ea"/>
                <a:cs typeface="微软雅黑" panose="020B0503020204020204" pitchFamily="34" charset="-122"/>
              </a:rPr>
              <a:t>第六单元</a:t>
            </a:r>
            <a:r>
              <a:rPr lang="en-US" altLang="zh-CN" sz="3000" b="1" dirty="0">
                <a:solidFill>
                  <a:srgbClr val="0070C0"/>
                </a:solidFill>
                <a:latin typeface="+mn-ea"/>
                <a:cs typeface="微软雅黑" panose="020B0503020204020204" pitchFamily="34" charset="-122"/>
              </a:rPr>
              <a:t> </a:t>
            </a:r>
            <a:r>
              <a:rPr lang="zh-CN" altLang="en-US" sz="3000" b="1" dirty="0">
                <a:solidFill>
                  <a:srgbClr val="0070C0"/>
                </a:solidFill>
                <a:latin typeface="+mn-ea"/>
                <a:cs typeface="微软雅黑" panose="020B0503020204020204" pitchFamily="34" charset="-122"/>
              </a:rPr>
              <a:t>中华民族的抗日战争</a:t>
            </a:r>
            <a:r>
              <a:rPr lang="en-US" altLang="zh-CN" sz="3000" b="1" dirty="0">
                <a:solidFill>
                  <a:srgbClr val="0070C0"/>
                </a:solidFill>
                <a:latin typeface="+mn-ea"/>
                <a:cs typeface="微软雅黑" panose="020B0503020204020204" pitchFamily="34" charset="-122"/>
              </a:rPr>
              <a:t>   </a:t>
            </a:r>
            <a:endParaRPr lang="en-US" altLang="zh-CN" sz="3000" b="1" dirty="0">
              <a:solidFill>
                <a:srgbClr val="0070C0"/>
              </a:solidFill>
              <a:latin typeface="+mn-ea"/>
              <a:cs typeface="微软雅黑" panose="020B0503020204020204" pitchFamily="34" charset="-122"/>
            </a:endParaRPr>
          </a:p>
        </p:txBody>
      </p:sp>
      <p:sp>
        <p:nvSpPr>
          <p:cNvPr id="15" name="TextBox 52"/>
          <p:cNvSpPr txBox="1"/>
          <p:nvPr>
            <p:custDataLst>
              <p:tags r:id="rId2"/>
            </p:custDataLst>
          </p:nvPr>
        </p:nvSpPr>
        <p:spPr>
          <a:xfrm>
            <a:off x="1707459" y="2406641"/>
            <a:ext cx="1172437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九一八事变</a:t>
            </a:r>
            <a:endParaRPr lang="zh-CN" altLang="en-US" sz="16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6" name="TextBox 55"/>
          <p:cNvSpPr txBox="1"/>
          <p:nvPr>
            <p:custDataLst>
              <p:tags r:id="rId3"/>
            </p:custDataLst>
          </p:nvPr>
        </p:nvSpPr>
        <p:spPr>
          <a:xfrm>
            <a:off x="3741898" y="2422874"/>
            <a:ext cx="795814" cy="271463"/>
          </a:xfrm>
          <a:prstGeom prst="rect">
            <a:avLst/>
          </a:prstGeom>
          <a:noFill/>
        </p:spPr>
        <p:txBody>
          <a:bodyPr wrap="none" lIns="68580" tIns="34290" rIns="68580" bIns="34290" rtlCol="0">
            <a:noAutofit/>
          </a:bodyPr>
          <a:lstStyle/>
          <a:p>
            <a:pPr>
              <a:defRPr/>
            </a:pP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七七事变</a:t>
            </a:r>
            <a:endParaRPr lang="zh-CN" altLang="en-US" sz="16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7" name="TextBox 58"/>
          <p:cNvSpPr txBox="1"/>
          <p:nvPr>
            <p:custDataLst>
              <p:tags r:id="rId4"/>
            </p:custDataLst>
          </p:nvPr>
        </p:nvSpPr>
        <p:spPr>
          <a:xfrm>
            <a:off x="6236500" y="2452036"/>
            <a:ext cx="1366300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抗日战争胜利</a:t>
            </a:r>
            <a:endParaRPr lang="zh-CN" altLang="en-US" sz="1600" b="1" dirty="0">
              <a:solidFill>
                <a:srgbClr val="C00000"/>
              </a:solidFill>
              <a:latin typeface="+mn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738328" y="2811488"/>
            <a:ext cx="5648936" cy="386673"/>
            <a:chOff x="8514" y="6220"/>
            <a:chExt cx="10679" cy="577"/>
          </a:xfrm>
        </p:grpSpPr>
        <p:sp>
          <p:nvSpPr>
            <p:cNvPr id="19" name="箭头: 右 4"/>
            <p:cNvSpPr/>
            <p:nvPr>
              <p:custDataLst>
                <p:tags r:id="rId5"/>
              </p:custDataLst>
            </p:nvPr>
          </p:nvSpPr>
          <p:spPr>
            <a:xfrm>
              <a:off x="8515" y="6279"/>
              <a:ext cx="10678" cy="210"/>
            </a:xfrm>
            <a:prstGeom prst="right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900" b="1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</a:endParaRPr>
            </a:p>
          </p:txBody>
        </p:sp>
        <p:sp>
          <p:nvSpPr>
            <p:cNvPr id="20" name="流程图: 排序 19"/>
            <p:cNvSpPr/>
            <p:nvPr>
              <p:custDataLst>
                <p:tags r:id="rId6"/>
              </p:custDataLst>
            </p:nvPr>
          </p:nvSpPr>
          <p:spPr>
            <a:xfrm>
              <a:off x="12837" y="6240"/>
              <a:ext cx="274" cy="286"/>
            </a:xfrm>
            <a:prstGeom prst="flowChartSor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900" b="1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</a:endParaRPr>
            </a:p>
          </p:txBody>
        </p:sp>
        <p:sp>
          <p:nvSpPr>
            <p:cNvPr id="21" name="流程图: 排序 20"/>
            <p:cNvSpPr/>
            <p:nvPr>
              <p:custDataLst>
                <p:tags r:id="rId7"/>
              </p:custDataLst>
            </p:nvPr>
          </p:nvSpPr>
          <p:spPr>
            <a:xfrm>
              <a:off x="9231" y="6220"/>
              <a:ext cx="261" cy="269"/>
            </a:xfrm>
            <a:prstGeom prst="flowChartSor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900" b="1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</a:endParaRPr>
            </a:p>
          </p:txBody>
        </p:sp>
        <p:sp>
          <p:nvSpPr>
            <p:cNvPr id="22" name="流程图: 排序 21"/>
            <p:cNvSpPr/>
            <p:nvPr>
              <p:custDataLst>
                <p:tags r:id="rId8"/>
              </p:custDataLst>
            </p:nvPr>
          </p:nvSpPr>
          <p:spPr>
            <a:xfrm>
              <a:off x="17955" y="6240"/>
              <a:ext cx="354" cy="270"/>
            </a:xfrm>
            <a:prstGeom prst="flowChartSor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900" b="1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</a:endParaRPr>
            </a:p>
          </p:txBody>
        </p:sp>
        <p:sp>
          <p:nvSpPr>
            <p:cNvPr id="23" name="文本框 22"/>
            <p:cNvSpPr txBox="1"/>
            <p:nvPr>
              <p:custDataLst>
                <p:tags r:id="rId9"/>
              </p:custDataLst>
            </p:nvPr>
          </p:nvSpPr>
          <p:spPr>
            <a:xfrm>
              <a:off x="8514" y="6384"/>
              <a:ext cx="1780" cy="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1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+mn-ea"/>
                  <a:cs typeface="微软雅黑" panose="020B0503020204020204" pitchFamily="34" charset="-122"/>
                </a:rPr>
                <a:t>1931</a:t>
              </a:r>
              <a:r>
                <a:rPr lang="zh-CN" altLang="en-US" sz="1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+mn-ea"/>
                  <a:cs typeface="微软雅黑" panose="020B0503020204020204" pitchFamily="34" charset="-122"/>
                </a:rPr>
                <a:t>年</a:t>
              </a:r>
              <a:endParaRPr lang="zh-CN" altLang="en-US" sz="1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>
              <p:custDataLst>
                <p:tags r:id="rId10"/>
              </p:custDataLst>
            </p:nvPr>
          </p:nvSpPr>
          <p:spPr>
            <a:xfrm>
              <a:off x="12184" y="6376"/>
              <a:ext cx="1752" cy="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1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+mn-ea"/>
                  <a:cs typeface="微软雅黑" panose="020B0503020204020204" pitchFamily="34" charset="-122"/>
                </a:rPr>
                <a:t>1937</a:t>
              </a:r>
              <a:r>
                <a:rPr lang="zh-CN" altLang="en-US" sz="1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+mn-ea"/>
                  <a:cs typeface="微软雅黑" panose="020B0503020204020204" pitchFamily="34" charset="-122"/>
                </a:rPr>
                <a:t>年</a:t>
              </a:r>
              <a:endParaRPr lang="zh-CN" altLang="en-US" sz="1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微软雅黑" panose="020B0503020204020204" pitchFamily="34" charset="-122"/>
              </a:endParaRPr>
            </a:p>
          </p:txBody>
        </p:sp>
        <p:sp>
          <p:nvSpPr>
            <p:cNvPr id="25" name="文本框 24"/>
            <p:cNvSpPr txBox="1"/>
            <p:nvPr>
              <p:custDataLst>
                <p:tags r:id="rId11"/>
              </p:custDataLst>
            </p:nvPr>
          </p:nvSpPr>
          <p:spPr>
            <a:xfrm>
              <a:off x="17282" y="6376"/>
              <a:ext cx="1752" cy="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1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+mn-ea"/>
                  <a:cs typeface="微软雅黑" panose="020B0503020204020204" pitchFamily="34" charset="-122"/>
                </a:rPr>
                <a:t>1945</a:t>
              </a:r>
              <a:r>
                <a:rPr lang="zh-CN" altLang="en-US" sz="1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+mn-ea"/>
                  <a:cs typeface="微软雅黑" panose="020B0503020204020204" pitchFamily="34" charset="-122"/>
                </a:rPr>
                <a:t>年</a:t>
              </a:r>
              <a:endParaRPr lang="zh-CN" altLang="en-US" sz="1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212998" y="3108961"/>
            <a:ext cx="1957033" cy="614750"/>
            <a:chOff x="5651" y="6395"/>
            <a:chExt cx="3404" cy="1946"/>
          </a:xfrm>
        </p:grpSpPr>
        <p:sp>
          <p:nvSpPr>
            <p:cNvPr id="27" name="右大括号 215107"/>
            <p:cNvSpPr/>
            <p:nvPr>
              <p:custDataLst>
                <p:tags r:id="rId12"/>
              </p:custDataLst>
            </p:nvPr>
          </p:nvSpPr>
          <p:spPr>
            <a:xfrm rot="5400000" flipV="1">
              <a:off x="7062" y="4984"/>
              <a:ext cx="470" cy="3291"/>
            </a:xfrm>
            <a:prstGeom prst="rightBrace">
              <a:avLst>
                <a:gd name="adj1" fmla="val 55493"/>
                <a:gd name="adj2" fmla="val 50000"/>
              </a:avLst>
            </a:prstGeom>
            <a:noFill/>
            <a:ln w="38100" cap="flat" cmpd="sng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92D050"/>
                  </a:solidFill>
                </a14:hiddenFill>
              </a:ext>
            </a:extLst>
          </p:spPr>
          <p:txBody>
            <a:bodyPr anchor="t"/>
            <a:lstStyle/>
            <a:p>
              <a:pPr>
                <a:defRPr/>
              </a:pPr>
              <a:endParaRPr lang="zh-CN" altLang="en-US" sz="1200" b="1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28" name="文本框 215108"/>
            <p:cNvSpPr txBox="1"/>
            <p:nvPr>
              <p:custDataLst>
                <p:tags r:id="rId13"/>
              </p:custDataLst>
            </p:nvPr>
          </p:nvSpPr>
          <p:spPr>
            <a:xfrm>
              <a:off x="5895" y="7026"/>
              <a:ext cx="3160" cy="131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n-ea"/>
                  <a:sym typeface="+mn-ea"/>
                </a:rPr>
                <a:t>日本：局部侵华</a:t>
              </a:r>
              <a:endParaRPr lang="zh-CN" altLang="en-US" b="1" dirty="0">
                <a:solidFill>
                  <a:srgbClr val="000000"/>
                </a:solidFill>
                <a:latin typeface="+mn-ea"/>
              </a:endParaRPr>
            </a:p>
            <a:p>
              <a:pPr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zh-CN" altLang="en-US" b="1" dirty="0">
                  <a:solidFill>
                    <a:srgbClr val="002060"/>
                  </a:solidFill>
                  <a:latin typeface="+mn-ea"/>
                  <a:sym typeface="+mn-ea"/>
                </a:rPr>
                <a:t>中国：局部抗战</a:t>
              </a:r>
              <a:endParaRPr lang="zh-CN" altLang="en-US" sz="1100" b="1" dirty="0">
                <a:solidFill>
                  <a:srgbClr val="002060"/>
                </a:solidFill>
                <a:latin typeface="+mn-ea"/>
                <a:sym typeface="+mn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169319" y="3105017"/>
            <a:ext cx="2578047" cy="607447"/>
            <a:chOff x="4992" y="6368"/>
            <a:chExt cx="3623" cy="1922"/>
          </a:xfrm>
        </p:grpSpPr>
        <p:sp>
          <p:nvSpPr>
            <p:cNvPr id="30" name="右大括号 215107"/>
            <p:cNvSpPr/>
            <p:nvPr>
              <p:custDataLst>
                <p:tags r:id="rId14"/>
              </p:custDataLst>
            </p:nvPr>
          </p:nvSpPr>
          <p:spPr>
            <a:xfrm rot="5400000" flipV="1">
              <a:off x="6554" y="4806"/>
              <a:ext cx="500" cy="3623"/>
            </a:xfrm>
            <a:prstGeom prst="rightBrace">
              <a:avLst>
                <a:gd name="adj1" fmla="val 55493"/>
                <a:gd name="adj2" fmla="val 50000"/>
              </a:avLst>
            </a:pr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92D050"/>
                  </a:solidFill>
                </a14:hiddenFill>
              </a:ext>
            </a:extLst>
          </p:spPr>
          <p:txBody>
            <a:bodyPr anchor="t"/>
            <a:lstStyle/>
            <a:p>
              <a:pPr>
                <a:defRPr/>
              </a:pPr>
              <a:endParaRPr lang="zh-CN" altLang="en-US" sz="1200" b="1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31" name="文本框 215108"/>
            <p:cNvSpPr txBox="1"/>
            <p:nvPr>
              <p:custDataLst>
                <p:tags r:id="rId15"/>
              </p:custDataLst>
            </p:nvPr>
          </p:nvSpPr>
          <p:spPr>
            <a:xfrm>
              <a:off x="5555" y="7112"/>
              <a:ext cx="2835" cy="117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40000"/>
                </a:lnSpc>
                <a:spcBef>
                  <a:spcPct val="50000"/>
                </a:spcBef>
                <a:defRPr/>
              </a:pPr>
              <a:r>
                <a:rPr lang="zh-CN" altLang="en-US" b="1" dirty="0">
                  <a:solidFill>
                    <a:srgbClr val="000000"/>
                  </a:solidFill>
                  <a:latin typeface="+mn-ea"/>
                  <a:sym typeface="+mn-ea"/>
                </a:rPr>
                <a:t>日本：全面侵华</a:t>
              </a:r>
              <a:endParaRPr lang="zh-CN" altLang="en-US" b="1" dirty="0">
                <a:solidFill>
                  <a:srgbClr val="000000"/>
                </a:solidFill>
                <a:latin typeface="+mn-ea"/>
                <a:sym typeface="+mn-ea"/>
              </a:endParaRPr>
            </a:p>
            <a:p>
              <a:pPr>
                <a:lnSpc>
                  <a:spcPct val="40000"/>
                </a:lnSpc>
                <a:spcBef>
                  <a:spcPct val="50000"/>
                </a:spcBef>
                <a:defRPr/>
              </a:pPr>
              <a:r>
                <a:rPr lang="zh-CN" altLang="en-US" b="1" dirty="0">
                  <a:solidFill>
                    <a:srgbClr val="002060"/>
                  </a:solidFill>
                  <a:latin typeface="+mn-ea"/>
                  <a:sym typeface="+mn-ea"/>
                </a:rPr>
                <a:t>中国：全面抗战</a:t>
              </a:r>
              <a:endParaRPr lang="zh-CN" altLang="en-US" b="1" dirty="0">
                <a:solidFill>
                  <a:srgbClr val="002060"/>
                </a:solidFill>
                <a:latin typeface="+mn-ea"/>
                <a:sym typeface="+mn-ea"/>
              </a:endParaRPr>
            </a:p>
          </p:txBody>
        </p:sp>
      </p:grpSp>
      <p:sp>
        <p:nvSpPr>
          <p:cNvPr id="32" name="矩形 191"/>
          <p:cNvSpPr/>
          <p:nvPr>
            <p:custDataLst>
              <p:tags r:id="rId16"/>
            </p:custDataLst>
          </p:nvPr>
        </p:nvSpPr>
        <p:spPr>
          <a:xfrm>
            <a:off x="2184719" y="1315501"/>
            <a:ext cx="5061585" cy="34624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1800" b="1" dirty="0">
                <a:solidFill>
                  <a:srgbClr val="000000"/>
                </a:solidFill>
                <a:latin typeface="+mn-ea"/>
                <a:cs typeface="微软雅黑" panose="020B0503020204020204" pitchFamily="34" charset="-122"/>
              </a:rPr>
              <a:t>中华民族十四年抗战（</a:t>
            </a:r>
            <a:r>
              <a:rPr lang="en-US" altLang="zh-CN" sz="1800" b="1" dirty="0">
                <a:solidFill>
                  <a:srgbClr val="000000"/>
                </a:solidFill>
                <a:latin typeface="+mn-ea"/>
                <a:cs typeface="微软雅黑" panose="020B0503020204020204" pitchFamily="34" charset="-122"/>
              </a:rPr>
              <a:t>1931.9.18-1945.9.2</a:t>
            </a:r>
            <a:r>
              <a:rPr lang="zh-CN" altLang="en-US" sz="1800" b="1" dirty="0">
                <a:solidFill>
                  <a:srgbClr val="000000"/>
                </a:solidFill>
                <a:latin typeface="+mn-ea"/>
                <a:cs typeface="微软雅黑" panose="020B0503020204020204" pitchFamily="34" charset="-122"/>
              </a:rPr>
              <a:t>）</a:t>
            </a:r>
            <a:endParaRPr lang="zh-CN" altLang="en-US" sz="1800" b="1" dirty="0">
              <a:solidFill>
                <a:srgbClr val="000000"/>
              </a:solidFill>
              <a:latin typeface="+mn-ea"/>
              <a:cs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>
            <p:custDataLst>
              <p:tags r:id="rId17"/>
            </p:custDataLst>
          </p:nvPr>
        </p:nvSpPr>
        <p:spPr>
          <a:xfrm>
            <a:off x="2274167" y="3782821"/>
            <a:ext cx="1592580" cy="407804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lIns="68580" tIns="34290" rIns="68580" bIns="34290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lstStyle/>
          <a:p>
            <a:pPr algn="ctr">
              <a:defRPr/>
            </a:pPr>
            <a:r>
              <a:rPr lang="zh-CN" altLang="en-US" sz="1100" b="1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第</a:t>
            </a:r>
            <a:r>
              <a:rPr lang="en-US" altLang="zh-CN" sz="1100" b="1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18</a:t>
            </a:r>
            <a:r>
              <a:rPr lang="zh-CN" altLang="en-US" sz="1100" b="1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课</a:t>
            </a:r>
            <a:r>
              <a:rPr lang="en-US" altLang="zh-CN" sz="1100" b="1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 </a:t>
            </a:r>
            <a:r>
              <a:rPr lang="zh-CN" altLang="en-US" sz="1100" b="1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从九一八事变</a:t>
            </a:r>
            <a:endParaRPr lang="zh-CN" altLang="en-US" sz="1100" b="1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微软雅黑" panose="020B0503020204020204" pitchFamily="34" charset="-122"/>
            </a:endParaRPr>
          </a:p>
          <a:p>
            <a:pPr algn="ctr">
              <a:defRPr/>
            </a:pPr>
            <a:r>
              <a:rPr lang="zh-CN" altLang="en-US" sz="1100" b="1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 </a:t>
            </a:r>
            <a:r>
              <a:rPr lang="en-US" altLang="zh-CN" sz="1100" b="1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        </a:t>
            </a:r>
            <a:r>
              <a:rPr lang="zh-CN" altLang="en-US" sz="1100" b="1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到西安事变</a:t>
            </a:r>
            <a:endParaRPr lang="zh-CN" altLang="en-US" sz="1100" b="1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>
            <p:custDataLst>
              <p:tags r:id="rId18"/>
            </p:custDataLst>
          </p:nvPr>
        </p:nvSpPr>
        <p:spPr>
          <a:xfrm>
            <a:off x="4452613" y="3742566"/>
            <a:ext cx="2194560" cy="238527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lIns="68580" tIns="34290" rIns="68580" bIns="34290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lstStyle/>
          <a:p>
            <a:pPr algn="ctr">
              <a:defRPr/>
            </a:pPr>
            <a:r>
              <a:rPr lang="zh-CN" altLang="en-US" sz="1100" b="1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第</a:t>
            </a:r>
            <a:r>
              <a:rPr lang="en-US" altLang="zh-CN" sz="1100" b="1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19</a:t>
            </a:r>
            <a:r>
              <a:rPr lang="zh-CN" altLang="en-US" sz="1100" b="1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课</a:t>
            </a:r>
            <a:r>
              <a:rPr lang="en-US" altLang="zh-CN" sz="1100" b="1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 </a:t>
            </a:r>
            <a:r>
              <a:rPr lang="zh-CN" altLang="en-US" sz="1100" b="1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七七事变与全民族抗战</a:t>
            </a:r>
            <a:endParaRPr lang="zh-CN" altLang="en-US" sz="1100" b="1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>
            <p:custDataLst>
              <p:tags r:id="rId19"/>
            </p:custDataLst>
          </p:nvPr>
        </p:nvSpPr>
        <p:spPr>
          <a:xfrm>
            <a:off x="4455947" y="4017179"/>
            <a:ext cx="2191226" cy="238527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lIns="68580" tIns="34290" rIns="68580" bIns="34290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lstStyle/>
          <a:p>
            <a:pPr algn="ctr">
              <a:defRPr/>
            </a:pPr>
            <a:r>
              <a:rPr lang="zh-CN" altLang="en-US" sz="1100" b="1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第</a:t>
            </a:r>
            <a:r>
              <a:rPr lang="en-US" altLang="zh-CN" sz="1100" b="1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20</a:t>
            </a:r>
            <a:r>
              <a:rPr lang="zh-CN" altLang="en-US" sz="1100" b="1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课</a:t>
            </a:r>
            <a:r>
              <a:rPr lang="en-US" altLang="zh-CN" sz="1100" b="1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 </a:t>
            </a:r>
            <a:r>
              <a:rPr lang="zh-CN" altLang="en-US" sz="1100" b="1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正面战场的抗战</a:t>
            </a:r>
            <a:endParaRPr lang="zh-CN" altLang="en-US" sz="1100" b="1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>
            <p:custDataLst>
              <p:tags r:id="rId20"/>
            </p:custDataLst>
          </p:nvPr>
        </p:nvSpPr>
        <p:spPr>
          <a:xfrm>
            <a:off x="4455947" y="4285308"/>
            <a:ext cx="2191226" cy="238527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lIns="68580" tIns="34290" rIns="68580" bIns="34290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lstStyle/>
          <a:p>
            <a:pPr algn="ctr">
              <a:defRPr/>
            </a:pPr>
            <a:r>
              <a:rPr lang="zh-CN" altLang="en-US" sz="1100" b="1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第</a:t>
            </a:r>
            <a:r>
              <a:rPr lang="en-US" altLang="zh-CN" sz="1100" b="1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21</a:t>
            </a:r>
            <a:r>
              <a:rPr lang="zh-CN" altLang="en-US" sz="1100" b="1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课</a:t>
            </a:r>
            <a:r>
              <a:rPr lang="en-US" altLang="zh-CN" sz="1100" b="1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 </a:t>
            </a:r>
            <a:r>
              <a:rPr lang="zh-CN" altLang="en-US" sz="1100" b="1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敌后战场的抗战</a:t>
            </a:r>
            <a:endParaRPr lang="zh-CN" altLang="en-US" sz="1100" b="1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>
            <p:custDataLst>
              <p:tags r:id="rId21"/>
            </p:custDataLst>
          </p:nvPr>
        </p:nvSpPr>
        <p:spPr>
          <a:xfrm>
            <a:off x="4455947" y="4559922"/>
            <a:ext cx="2191226" cy="238527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lIns="68580" tIns="34290" rIns="68580" bIns="34290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lstStyle/>
          <a:p>
            <a:pPr algn="ctr">
              <a:defRPr/>
            </a:pPr>
            <a:r>
              <a:rPr lang="zh-CN" altLang="en-US" sz="1100" b="1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第</a:t>
            </a:r>
            <a:r>
              <a:rPr lang="en-US" altLang="zh-CN" sz="1100" b="1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22</a:t>
            </a:r>
            <a:r>
              <a:rPr lang="zh-CN" altLang="en-US" sz="1100" b="1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课</a:t>
            </a:r>
            <a:r>
              <a:rPr lang="en-US" altLang="zh-CN" sz="1100" b="1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 </a:t>
            </a:r>
            <a:r>
              <a:rPr lang="zh-CN" altLang="en-US" sz="1100" b="1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微软雅黑" panose="020B0503020204020204" pitchFamily="34" charset="-122"/>
              </a:rPr>
              <a:t>抗日战争的胜利</a:t>
            </a:r>
            <a:endParaRPr lang="zh-CN" altLang="en-US" sz="1100" b="1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>
            <p:custDataLst>
              <p:tags r:id="rId22"/>
            </p:custDataLst>
          </p:nvPr>
        </p:nvSpPr>
        <p:spPr>
          <a:xfrm>
            <a:off x="1582430" y="1730053"/>
            <a:ext cx="2064544" cy="604367"/>
          </a:xfrm>
          <a:prstGeom prst="rect">
            <a:avLst/>
          </a:prstGeom>
          <a:solidFill>
            <a:srgbClr val="FFC000">
              <a:alpha val="15000"/>
            </a:srgbClr>
          </a:solidFill>
        </p:spPr>
        <p:txBody>
          <a:bodyPr wrap="square" lIns="68580" tIns="34290" rIns="68580" bIns="34290" rtlCol="0">
            <a:noAutofit/>
          </a:bodyPr>
          <a:lstStyle/>
          <a:p>
            <a:pPr algn="ctr">
              <a:defRPr/>
            </a:pPr>
            <a:r>
              <a:rPr lang="zh-CN" altLang="en-US" sz="1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</a:rPr>
              <a:t>国共关系变化：</a:t>
            </a:r>
            <a:endParaRPr lang="en-US" altLang="zh-CN" sz="1800" b="1" dirty="0">
              <a:solidFill>
                <a:srgbClr val="000000">
                  <a:lumMod val="75000"/>
                  <a:lumOff val="25000"/>
                </a:srgbClr>
              </a:solidFill>
              <a:latin typeface="+mn-ea"/>
            </a:endParaRPr>
          </a:p>
          <a:p>
            <a:pPr algn="ctr">
              <a:defRPr/>
            </a:pPr>
            <a:r>
              <a:rPr lang="zh-CN" altLang="en-US" sz="1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</a:rPr>
              <a:t>对立→合作</a:t>
            </a:r>
            <a:endParaRPr lang="zh-CN" altLang="en-US" sz="1800" b="1" dirty="0">
              <a:solidFill>
                <a:srgbClr val="000000">
                  <a:lumMod val="75000"/>
                  <a:lumOff val="25000"/>
                </a:srgbClr>
              </a:solidFill>
              <a:latin typeface="+mn-ea"/>
            </a:endParaRPr>
          </a:p>
          <a:p>
            <a:pPr algn="ctr">
              <a:defRPr/>
            </a:pPr>
            <a:endParaRPr lang="zh-CN" altLang="en-US" sz="1800" b="1" dirty="0">
              <a:solidFill>
                <a:srgbClr val="000000">
                  <a:lumMod val="75000"/>
                  <a:lumOff val="25000"/>
                </a:srgbClr>
              </a:solidFill>
              <a:latin typeface="+mn-ea"/>
            </a:endParaRPr>
          </a:p>
        </p:txBody>
      </p:sp>
      <p:sp>
        <p:nvSpPr>
          <p:cNvPr id="39" name="文本框 38"/>
          <p:cNvSpPr txBox="1"/>
          <p:nvPr>
            <p:custDataLst>
              <p:tags r:id="rId23"/>
            </p:custDataLst>
          </p:nvPr>
        </p:nvSpPr>
        <p:spPr>
          <a:xfrm>
            <a:off x="4250109" y="1741553"/>
            <a:ext cx="3420049" cy="605897"/>
          </a:xfrm>
          <a:prstGeom prst="rect">
            <a:avLst/>
          </a:prstGeom>
          <a:solidFill>
            <a:srgbClr val="FFC000">
              <a:alpha val="15000"/>
            </a:srgbClr>
          </a:solidFill>
        </p:spPr>
        <p:txBody>
          <a:bodyPr wrap="square" lIns="68580" tIns="34290" rIns="68580" bIns="34290" rtlCol="0">
            <a:noAutofit/>
          </a:bodyPr>
          <a:lstStyle/>
          <a:p>
            <a:pPr algn="ctr">
              <a:defRPr/>
            </a:pPr>
            <a:r>
              <a:rPr lang="zh-CN" altLang="en-US" sz="1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</a:rPr>
              <a:t>矛盾变化：</a:t>
            </a:r>
            <a:endParaRPr lang="en-US" altLang="zh-CN" sz="1800" b="1" dirty="0">
              <a:solidFill>
                <a:srgbClr val="000000">
                  <a:lumMod val="75000"/>
                  <a:lumOff val="25000"/>
                </a:srgbClr>
              </a:solidFill>
              <a:latin typeface="+mn-ea"/>
            </a:endParaRPr>
          </a:p>
          <a:p>
            <a:pPr algn="ctr">
              <a:defRPr/>
            </a:pPr>
            <a:r>
              <a:rPr lang="zh-CN" altLang="en-US" sz="1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</a:rPr>
              <a:t>阶级矛盾为主→民族矛盾为主</a:t>
            </a:r>
            <a:endParaRPr lang="zh-CN" altLang="en-US" sz="1800" b="1" dirty="0">
              <a:solidFill>
                <a:srgbClr val="000000">
                  <a:lumMod val="75000"/>
                  <a:lumOff val="25000"/>
                </a:srgbClr>
              </a:solidFill>
              <a:latin typeface="+mn-ea"/>
            </a:endParaRPr>
          </a:p>
          <a:p>
            <a:pPr algn="ctr">
              <a:defRPr/>
            </a:pPr>
            <a:endParaRPr lang="zh-CN" altLang="en-US" sz="1800" b="1" dirty="0">
              <a:solidFill>
                <a:srgbClr val="000000">
                  <a:lumMod val="75000"/>
                  <a:lumOff val="25000"/>
                </a:srgbClr>
              </a:solidFill>
              <a:latin typeface="+mn-ea"/>
            </a:endParaRPr>
          </a:p>
        </p:txBody>
      </p:sp>
    </p:spTree>
    <p:custDataLst>
      <p:tags r:id="rId2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6" grpId="0"/>
      <p:bldP spid="17" grpId="0"/>
      <p:bldP spid="32" grpId="0" bldLvl="0" animBg="1"/>
      <p:bldP spid="32" grpId="1" animBg="1"/>
      <p:bldP spid="33" grpId="0" bldLvl="0" animBg="1"/>
      <p:bldP spid="33" grpId="1" animBg="1"/>
      <p:bldP spid="34" grpId="0" bldLvl="0" animBg="1"/>
      <p:bldP spid="34" grpId="1" animBg="1"/>
      <p:bldP spid="35" grpId="0" bldLvl="0" animBg="1"/>
      <p:bldP spid="35" grpId="1" animBg="1"/>
      <p:bldP spid="36" grpId="0" bldLvl="0" animBg="1"/>
      <p:bldP spid="36" grpId="1" animBg="1"/>
      <p:bldP spid="37" grpId="0" bldLvl="0" animBg="1"/>
      <p:bldP spid="37" grpId="1" animBg="1"/>
      <p:bldP spid="38" grpId="0" bldLvl="0" animBg="1"/>
      <p:bldP spid="38" grpId="1" animBg="1"/>
      <p:bldP spid="39" grpId="0" bldLvl="0" animBg="1"/>
      <p:bldP spid="39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586101" y="804859"/>
            <a:ext cx="3365123" cy="396596"/>
          </a:xfrm>
          <a:prstGeom prst="rect">
            <a:avLst/>
          </a:prstGeom>
          <a:noFill/>
        </p:spPr>
        <p:txBody>
          <a:bodyPr wrap="square" lIns="68580" tIns="27000" rIns="68580" bIns="0">
            <a:spAutoFit/>
          </a:bodyPr>
          <a:lstStyle>
            <a:defPPr>
              <a:defRPr lang="zh-CN"/>
            </a:defPPr>
            <a:lvl1pPr>
              <a:defRPr sz="2800" kern="100">
                <a:solidFill>
                  <a:srgbClr val="C00000"/>
                </a:solidFill>
                <a:latin typeface="龙书陈忠建文青简繁" panose="02020300000000000000" pitchFamily="18" charset="-122"/>
                <a:ea typeface="龙书陈忠建文青简繁" panose="02020300000000000000" pitchFamily="18" charset="-122"/>
              </a:defRPr>
            </a:lvl1pPr>
          </a:lstStyle>
          <a:p>
            <a:r>
              <a:rPr lang="en-US" altLang="zh-CN" sz="2400" b="1" dirty="0"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2</a:t>
            </a:r>
            <a:r>
              <a:rPr lang="zh-CN" altLang="en-US" sz="2400" b="1" dirty="0"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、中国人民的抗争</a:t>
            </a:r>
            <a:endParaRPr lang="zh-CN" altLang="en-US" sz="2400" b="1" dirty="0">
              <a:effectLst>
                <a:glow rad="127000">
                  <a:schemeClr val="bg1"/>
                </a:glow>
              </a:effectLst>
              <a:latin typeface="+mn-ea"/>
              <a:ea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93992" y="804859"/>
            <a:ext cx="3445635" cy="396596"/>
          </a:xfrm>
          <a:prstGeom prst="rect">
            <a:avLst/>
          </a:prstGeom>
          <a:noFill/>
        </p:spPr>
        <p:txBody>
          <a:bodyPr wrap="square" lIns="68580" tIns="27000" rIns="68580" bIns="0">
            <a:spAutoFit/>
          </a:bodyPr>
          <a:lstStyle>
            <a:defPPr>
              <a:defRPr lang="zh-CN"/>
            </a:defPPr>
            <a:lvl1pPr>
              <a:defRPr sz="2800" kern="100">
                <a:solidFill>
                  <a:srgbClr val="C00000"/>
                </a:solidFill>
                <a:latin typeface="龙书陈忠建文青简繁" panose="02020300000000000000" pitchFamily="18" charset="-122"/>
                <a:ea typeface="龙书陈忠建文青简繁" panose="02020300000000000000" pitchFamily="18" charset="-122"/>
              </a:defRPr>
            </a:lvl1pPr>
          </a:lstStyle>
          <a:p>
            <a:r>
              <a:rPr lang="en-US" altLang="zh-CN" sz="2400" b="1" dirty="0"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—— </a:t>
            </a:r>
            <a:r>
              <a:rPr lang="zh-CN" altLang="en-US" sz="2400" b="1" dirty="0"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一二九远动</a:t>
            </a:r>
            <a:endParaRPr lang="zh-CN" altLang="en-US" sz="2400" b="1" dirty="0">
              <a:effectLst>
                <a:glow rad="127000">
                  <a:schemeClr val="bg1"/>
                </a:glow>
              </a:effectLst>
              <a:latin typeface="+mn-ea"/>
              <a:ea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6646" y="1287472"/>
            <a:ext cx="1910663" cy="396596"/>
          </a:xfrm>
          <a:prstGeom prst="rect">
            <a:avLst/>
          </a:prstGeom>
          <a:noFill/>
        </p:spPr>
        <p:txBody>
          <a:bodyPr wrap="square" lIns="68580" tIns="27000" rIns="68580" bIns="0">
            <a:spAutoFit/>
          </a:bodyPr>
          <a:lstStyle>
            <a:defPPr>
              <a:defRPr lang="zh-CN"/>
            </a:defPPr>
            <a:lvl1pPr>
              <a:defRPr sz="2800" kern="100">
                <a:solidFill>
                  <a:srgbClr val="C00000"/>
                </a:solidFill>
                <a:latin typeface="龙书陈忠建文青简繁" panose="02020300000000000000" pitchFamily="18" charset="-122"/>
                <a:ea typeface="龙书陈忠建文青简繁" panose="02020300000000000000" pitchFamily="18" charset="-122"/>
              </a:defRPr>
            </a:lvl1pPr>
          </a:lstStyle>
          <a:p>
            <a:r>
              <a:rPr lang="zh-CN" altLang="en-US" sz="2400" b="1" dirty="0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① 时间</a:t>
            </a:r>
            <a:endParaRPr lang="zh-CN" altLang="en-US" sz="2400" b="1" dirty="0">
              <a:solidFill>
                <a:srgbClr val="0070C0"/>
              </a:solidFill>
              <a:effectLst>
                <a:glow rad="127000">
                  <a:schemeClr val="bg1"/>
                </a:glow>
              </a:effectLst>
              <a:latin typeface="+mn-ea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09173" y="1326233"/>
            <a:ext cx="3307637" cy="460792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r>
              <a:rPr lang="en-US" altLang="zh-CN" sz="24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1935</a:t>
            </a:r>
            <a:r>
              <a:rPr lang="zh-CN" altLang="en-US" sz="24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年</a:t>
            </a:r>
            <a:r>
              <a:rPr lang="en-US" altLang="zh-CN" sz="24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12</a:t>
            </a:r>
            <a:r>
              <a:rPr lang="zh-CN" altLang="en-US" sz="24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月</a:t>
            </a:r>
            <a:r>
              <a:rPr lang="en-US" altLang="zh-CN" sz="24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9</a:t>
            </a:r>
            <a:r>
              <a:rPr lang="zh-CN" altLang="en-US" sz="24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日</a:t>
            </a:r>
            <a:endParaRPr lang="zh-CN" altLang="en-US" sz="2400" b="1" dirty="0">
              <a:solidFill>
                <a:schemeClr val="tx1"/>
              </a:solidFill>
              <a:effectLst>
                <a:glow rad="127000">
                  <a:schemeClr val="bg1"/>
                </a:glow>
              </a:effectLst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46068" y="1706437"/>
            <a:ext cx="1722595" cy="396596"/>
          </a:xfrm>
          <a:prstGeom prst="rect">
            <a:avLst/>
          </a:prstGeom>
          <a:noFill/>
        </p:spPr>
        <p:txBody>
          <a:bodyPr wrap="square" lIns="68580" tIns="27000" rIns="68580" bIns="0">
            <a:spAutoFit/>
          </a:bodyPr>
          <a:lstStyle>
            <a:defPPr>
              <a:defRPr lang="zh-CN"/>
            </a:defPPr>
            <a:lvl1pPr>
              <a:defRPr sz="2800" kern="100">
                <a:solidFill>
                  <a:srgbClr val="C00000"/>
                </a:solidFill>
                <a:latin typeface="龙书陈忠建文青简繁" panose="02020300000000000000" pitchFamily="18" charset="-122"/>
                <a:ea typeface="龙书陈忠建文青简繁" panose="02020300000000000000" pitchFamily="18" charset="-122"/>
              </a:defRPr>
            </a:lvl1pPr>
          </a:lstStyle>
          <a:p>
            <a:r>
              <a:rPr lang="zh-CN" altLang="en-US" sz="2400" b="1" dirty="0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② 人物</a:t>
            </a:r>
            <a:endParaRPr lang="zh-CN" altLang="en-US" sz="2400" b="1" dirty="0">
              <a:solidFill>
                <a:srgbClr val="0070C0"/>
              </a:solidFill>
              <a:effectLst>
                <a:glow rad="127000">
                  <a:schemeClr val="bg1"/>
                </a:glow>
              </a:effectLst>
              <a:latin typeface="+mn-ea"/>
              <a:ea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26763" y="1733307"/>
            <a:ext cx="3307637" cy="460792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r>
              <a:rPr lang="zh-CN" altLang="en-US" sz="24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北平学生</a:t>
            </a:r>
            <a:endParaRPr lang="zh-CN" altLang="en-US" sz="2400" b="1" dirty="0">
              <a:solidFill>
                <a:schemeClr val="tx1"/>
              </a:solidFill>
              <a:effectLst>
                <a:glow rad="127000">
                  <a:schemeClr val="bg1"/>
                </a:glow>
              </a:effectLst>
              <a:latin typeface="+mn-ea"/>
              <a:ea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5167" y="2154453"/>
            <a:ext cx="1398166" cy="396596"/>
          </a:xfrm>
          <a:prstGeom prst="rect">
            <a:avLst/>
          </a:prstGeom>
          <a:noFill/>
        </p:spPr>
        <p:txBody>
          <a:bodyPr wrap="square" lIns="68580" tIns="27000" rIns="68580" bIns="0">
            <a:spAutoFit/>
          </a:bodyPr>
          <a:lstStyle>
            <a:defPPr>
              <a:defRPr lang="zh-CN"/>
            </a:defPPr>
            <a:lvl1pPr>
              <a:defRPr sz="2800" kern="100">
                <a:solidFill>
                  <a:srgbClr val="C00000"/>
                </a:solidFill>
                <a:latin typeface="龙书陈忠建文青简繁" panose="02020300000000000000" pitchFamily="18" charset="-122"/>
                <a:ea typeface="龙书陈忠建文青简繁" panose="02020300000000000000" pitchFamily="18" charset="-122"/>
              </a:defRPr>
            </a:lvl1pPr>
          </a:lstStyle>
          <a:p>
            <a:r>
              <a:rPr lang="zh-CN" altLang="en-US" sz="2400" b="1" dirty="0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③ 口号</a:t>
            </a:r>
            <a:endParaRPr lang="zh-CN" altLang="en-US" sz="2400" b="1" dirty="0">
              <a:solidFill>
                <a:srgbClr val="0070C0"/>
              </a:solidFill>
              <a:effectLst>
                <a:glow rad="127000">
                  <a:schemeClr val="bg1"/>
                </a:glow>
              </a:effectLst>
              <a:latin typeface="+mn-ea"/>
              <a:ea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030244" y="2201355"/>
            <a:ext cx="3307637" cy="460792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r>
              <a:rPr lang="zh-CN" altLang="en-US" sz="24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反对华北自治</a:t>
            </a:r>
            <a:endParaRPr lang="zh-CN" altLang="en-US" sz="2400" b="1" dirty="0">
              <a:solidFill>
                <a:schemeClr val="tx1"/>
              </a:solidFill>
              <a:effectLst>
                <a:glow rad="127000">
                  <a:schemeClr val="bg1"/>
                </a:glow>
              </a:effectLst>
              <a:latin typeface="+mn-ea"/>
              <a:ea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72158" y="2649171"/>
            <a:ext cx="3307637" cy="460792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r>
              <a:rPr lang="zh-CN" altLang="en-US" sz="24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停止内战，一致抗日</a:t>
            </a:r>
            <a:endParaRPr lang="zh-CN" altLang="en-US" sz="2400" b="1" dirty="0">
              <a:solidFill>
                <a:schemeClr val="tx1"/>
              </a:solidFill>
              <a:effectLst>
                <a:glow rad="127000">
                  <a:schemeClr val="bg1"/>
                </a:glow>
              </a:effectLst>
              <a:latin typeface="+mn-ea"/>
              <a:ea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872157" y="2196660"/>
            <a:ext cx="3307637" cy="460792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pPr>
              <a:tabLst>
                <a:tab pos="2554605" algn="l"/>
              </a:tabLst>
            </a:pPr>
            <a:r>
              <a:rPr lang="zh-CN" altLang="en-US" sz="24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打倒日本帝国主义</a:t>
            </a:r>
            <a:endParaRPr lang="zh-CN" altLang="en-US" sz="2400" b="1" dirty="0">
              <a:solidFill>
                <a:schemeClr val="tx1"/>
              </a:solidFill>
              <a:effectLst>
                <a:glow rad="127000">
                  <a:schemeClr val="bg1"/>
                </a:glow>
              </a:effectLst>
              <a:latin typeface="+mn-ea"/>
              <a:ea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9494" y="3109963"/>
            <a:ext cx="1342663" cy="396596"/>
          </a:xfrm>
          <a:prstGeom prst="rect">
            <a:avLst/>
          </a:prstGeom>
          <a:noFill/>
        </p:spPr>
        <p:txBody>
          <a:bodyPr wrap="square" lIns="68580" tIns="27000" rIns="68580" bIns="0">
            <a:spAutoFit/>
          </a:bodyPr>
          <a:lstStyle>
            <a:defPPr>
              <a:defRPr lang="zh-CN"/>
            </a:defPPr>
            <a:lvl1pPr>
              <a:defRPr sz="2800" kern="100">
                <a:solidFill>
                  <a:srgbClr val="C00000"/>
                </a:solidFill>
                <a:latin typeface="龙书陈忠建文青简繁" panose="02020300000000000000" pitchFamily="18" charset="-122"/>
                <a:ea typeface="龙书陈忠建文青简繁" panose="02020300000000000000" pitchFamily="18" charset="-122"/>
              </a:defRPr>
            </a:lvl1pPr>
          </a:lstStyle>
          <a:p>
            <a:r>
              <a:rPr lang="zh-CN" altLang="en-US" sz="2400" b="1" dirty="0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④ 影响</a:t>
            </a:r>
            <a:endParaRPr lang="zh-CN" altLang="en-US" sz="2400" b="1" dirty="0">
              <a:solidFill>
                <a:srgbClr val="0070C0"/>
              </a:solidFill>
              <a:effectLst>
                <a:glow rad="127000">
                  <a:schemeClr val="bg1"/>
                </a:glow>
              </a:effectLst>
              <a:latin typeface="+mn-ea"/>
              <a:ea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872157" y="3123261"/>
            <a:ext cx="6916733" cy="1384122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揭露了日本侵略者企图吞并华北的阴谋，</a:t>
            </a:r>
            <a:endParaRPr lang="en-US" altLang="zh-CN" sz="2400" b="1" dirty="0">
              <a:solidFill>
                <a:schemeClr val="tx1"/>
              </a:solidFill>
              <a:effectLst>
                <a:glow rad="127000">
                  <a:schemeClr val="bg1"/>
                </a:glow>
              </a:effectLst>
              <a:latin typeface="+mn-ea"/>
              <a:ea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打击了国民政府对日妥协的政策，</a:t>
            </a:r>
            <a:endParaRPr lang="en-US" altLang="zh-CN" sz="2400" b="1" dirty="0">
              <a:solidFill>
                <a:schemeClr val="tx1"/>
              </a:solidFill>
              <a:effectLst>
                <a:glow rad="127000">
                  <a:schemeClr val="bg1"/>
                </a:glow>
              </a:effectLst>
              <a:latin typeface="+mn-ea"/>
              <a:ea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+mn-ea"/>
                <a:ea typeface="+mn-ea"/>
              </a:rPr>
              <a:t>促进了全国抗日救亡运动新高潮的到来。</a:t>
            </a:r>
            <a:endParaRPr lang="zh-CN" altLang="en-US" sz="2400" b="1" dirty="0">
              <a:solidFill>
                <a:schemeClr val="tx1"/>
              </a:solidFill>
              <a:effectLst>
                <a:glow rad="127000">
                  <a:schemeClr val="bg1"/>
                </a:glow>
              </a:effectLst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  <p:bldP spid="17" grpId="0"/>
      <p:bldP spid="18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71864" y="735889"/>
            <a:ext cx="3371849" cy="4385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defRPr sz="3600">
                <a:ln w="6350">
                  <a:noFill/>
                </a:ln>
                <a:solidFill>
                  <a:srgbClr val="C00000"/>
                </a:solidFill>
                <a:effectLst>
                  <a:glow rad="76200">
                    <a:schemeClr val="bg1"/>
                  </a:glow>
                </a:effectLst>
                <a:latin typeface="汉仪大椿手绘宋 W" panose="00020600040101010101" pitchFamily="18" charset="-122"/>
                <a:ea typeface="汉仪大椿手绘宋 W" panose="00020600040101010101" pitchFamily="18" charset="-122"/>
                <a:cs typeface="经典特宋简" panose="02010609010101010101" pitchFamily="49" charset="-122"/>
              </a:defRPr>
            </a:lvl1pPr>
          </a:lstStyle>
          <a:p>
            <a:pPr>
              <a:defRPr/>
            </a:pPr>
            <a:r>
              <a:rPr lang="zh-CN" altLang="en-US" sz="2400" b="1" kern="0" dirty="0">
                <a:effectLst>
                  <a:glow rad="76200">
                    <a:prstClr val="white"/>
                  </a:glow>
                </a:effectLst>
                <a:latin typeface="+mn-ea"/>
                <a:ea typeface="+mn-ea"/>
              </a:rPr>
              <a:t>三、西安事变</a:t>
            </a:r>
            <a:endParaRPr lang="zh-CN" altLang="en-US" sz="2400" b="1" kern="0" dirty="0">
              <a:effectLst>
                <a:glow rad="76200">
                  <a:prstClr val="white"/>
                </a:glow>
              </a:effectLst>
              <a:latin typeface="+mn-ea"/>
              <a:ea typeface="+mn-ea"/>
            </a:endParaRPr>
          </a:p>
        </p:txBody>
      </p:sp>
      <p:pic>
        <p:nvPicPr>
          <p:cNvPr id="5" name="Picture 4" descr="https://timgsa.baidu.com/timg?image&amp;quality=80&amp;size=b9999_10000&amp;sec=1605589825993&amp;di=07591f392229711f6e20968ece29f9db&amp;imgtype=0&amp;src=http%3A%2F%2Fimages.china.cn%2Fattachement%2Fjpg%2Fsite1000%2F20080115%2F0019b900a7e808f65cbf1f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96627" y="1557975"/>
            <a:ext cx="2589157" cy="2494329"/>
          </a:xfrm>
          <a:prstGeom prst="rect">
            <a:avLst/>
          </a:prstGeom>
          <a:noFill/>
        </p:spPr>
      </p:pic>
      <p:sp>
        <p:nvSpPr>
          <p:cNvPr id="12" name="文本框 11"/>
          <p:cNvSpPr txBox="1"/>
          <p:nvPr/>
        </p:nvSpPr>
        <p:spPr>
          <a:xfrm>
            <a:off x="3104199" y="1360624"/>
            <a:ext cx="5702576" cy="3393237"/>
          </a:xfrm>
          <a:prstGeom prst="rect">
            <a:avLst/>
          </a:prstGeom>
          <a:noFill/>
          <a:ln w="28575" cmpd="sng">
            <a:solidFill>
              <a:srgbClr val="000000">
                <a:lumMod val="50000"/>
                <a:lumOff val="50000"/>
              </a:srgbClr>
            </a:solidFill>
            <a:prstDash val="lgDash"/>
          </a:ln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000" b="1" kern="0" dirty="0">
                <a:solidFill>
                  <a:srgbClr val="000000"/>
                </a:solidFill>
                <a:latin typeface="+mn-ea"/>
                <a:cs typeface="三极拙楷简体" panose="00000500000000000000" charset="-122"/>
              </a:rPr>
              <a:t>材料</a:t>
            </a:r>
            <a:r>
              <a:rPr lang="en-US" altLang="zh-CN" sz="2000" b="1" kern="0" dirty="0">
                <a:solidFill>
                  <a:srgbClr val="000000"/>
                </a:solidFill>
                <a:latin typeface="+mn-ea"/>
                <a:cs typeface="三极拙楷简体" panose="00000500000000000000" charset="-122"/>
              </a:rPr>
              <a:t>:</a:t>
            </a:r>
            <a:r>
              <a:rPr lang="zh-CN" altLang="en-US" sz="2000" b="1" kern="0" dirty="0">
                <a:solidFill>
                  <a:srgbClr val="000000"/>
                </a:solidFill>
                <a:latin typeface="+mn-ea"/>
                <a:cs typeface="三极拙楷简体" panose="00000500000000000000" charset="-122"/>
              </a:rPr>
              <a:t> </a:t>
            </a:r>
            <a:r>
              <a:rPr lang="zh-CN" altLang="en-US" sz="2000" kern="0" dirty="0" smtClean="0">
                <a:solidFill>
                  <a:srgbClr val="FF0000"/>
                </a:solidFill>
                <a:latin typeface="+mn-ea"/>
                <a:cs typeface="楷体" panose="02010609060101010101" pitchFamily="49" charset="-122"/>
              </a:rPr>
              <a:t>绥</a:t>
            </a:r>
            <a:r>
              <a:rPr lang="zh-CN" altLang="en-US" sz="2000" kern="0" dirty="0">
                <a:solidFill>
                  <a:srgbClr val="FF0000"/>
                </a:solidFill>
                <a:latin typeface="+mn-ea"/>
                <a:cs typeface="楷体" panose="02010609060101010101" pitchFamily="49" charset="-122"/>
              </a:rPr>
              <a:t>东战起，群情鼎沸</a:t>
            </a:r>
            <a:r>
              <a:rPr lang="zh-CN" altLang="en-US" sz="2000" kern="0" dirty="0">
                <a:solidFill>
                  <a:srgbClr val="000000"/>
                </a:solidFill>
                <a:latin typeface="+mn-ea"/>
                <a:cs typeface="楷体" panose="02010609060101010101" pitchFamily="49" charset="-122"/>
              </a:rPr>
              <a:t>，士气激昂</a:t>
            </a:r>
            <a:r>
              <a:rPr lang="en-US" altLang="zh-CN" sz="2000" kern="0" dirty="0">
                <a:solidFill>
                  <a:srgbClr val="000000"/>
                </a:solidFill>
                <a:latin typeface="+mn-ea"/>
                <a:cs typeface="楷体" panose="02010609060101010101" pitchFamily="49" charset="-122"/>
              </a:rPr>
              <a:t>……         </a:t>
            </a:r>
            <a:endParaRPr lang="en-US" altLang="zh-CN" sz="2000" kern="0" dirty="0">
              <a:solidFill>
                <a:srgbClr val="000000"/>
              </a:solidFill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zh-CN" sz="2000" kern="0" dirty="0">
                <a:solidFill>
                  <a:srgbClr val="000000"/>
                </a:solidFill>
                <a:latin typeface="+mn-ea"/>
                <a:cs typeface="楷体" panose="02010609060101010101" pitchFamily="49" charset="-122"/>
              </a:rPr>
              <a:t>      </a:t>
            </a:r>
            <a:r>
              <a:rPr lang="zh-CN" altLang="en-US" sz="2000" kern="0" dirty="0">
                <a:solidFill>
                  <a:srgbClr val="000000"/>
                </a:solidFill>
                <a:latin typeface="+mn-ea"/>
                <a:cs typeface="楷体" panose="02010609060101010101" pitchFamily="49" charset="-122"/>
              </a:rPr>
              <a:t>蒋委员长</a:t>
            </a:r>
            <a:r>
              <a:rPr lang="zh-CN" altLang="en-US" sz="2000" kern="0" dirty="0">
                <a:solidFill>
                  <a:srgbClr val="FF0000"/>
                </a:solidFill>
                <a:latin typeface="+mn-ea"/>
                <a:cs typeface="楷体" panose="02010609060101010101" pitchFamily="49" charset="-122"/>
              </a:rPr>
              <a:t>弃绝民众，误国咎深</a:t>
            </a:r>
            <a:r>
              <a:rPr lang="zh-CN" altLang="en-US" sz="2000" kern="0" dirty="0">
                <a:solidFill>
                  <a:srgbClr val="000000"/>
                </a:solidFill>
                <a:latin typeface="+mn-ea"/>
                <a:cs typeface="楷体" panose="02010609060101010101" pitchFamily="49" charset="-122"/>
              </a:rPr>
              <a:t>。学良等</a:t>
            </a:r>
            <a:r>
              <a:rPr lang="zh-CN" altLang="en-US" sz="2000" kern="0" dirty="0">
                <a:solidFill>
                  <a:srgbClr val="FF0000"/>
                </a:solidFill>
                <a:latin typeface="+mn-ea"/>
                <a:cs typeface="楷体" panose="02010609060101010101" pitchFamily="49" charset="-122"/>
              </a:rPr>
              <a:t>涕泣进谏（jiàn），屡遭重斥</a:t>
            </a:r>
            <a:r>
              <a:rPr lang="zh-CN" altLang="en-US" sz="2000" kern="0" dirty="0">
                <a:solidFill>
                  <a:srgbClr val="000000"/>
                </a:solidFill>
                <a:latin typeface="+mn-ea"/>
                <a:cs typeface="楷体" panose="02010609060101010101" pitchFamily="49" charset="-122"/>
              </a:rPr>
              <a:t>。</a:t>
            </a:r>
            <a:endParaRPr lang="zh-CN" altLang="en-US" sz="2000" kern="0" dirty="0">
              <a:solidFill>
                <a:srgbClr val="000000"/>
              </a:solidFill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2000" kern="0" dirty="0">
                <a:solidFill>
                  <a:srgbClr val="000000"/>
                </a:solidFill>
                <a:latin typeface="+mn-ea"/>
                <a:cs typeface="楷体" panose="02010609060101010101" pitchFamily="49" charset="-122"/>
              </a:rPr>
              <a:t>     日昨西安学生举行救国运动，竟嗾（sǒu）使警察</a:t>
            </a:r>
            <a:r>
              <a:rPr lang="zh-CN" altLang="en-US" sz="2000" kern="0" dirty="0">
                <a:solidFill>
                  <a:srgbClr val="FF0000"/>
                </a:solidFill>
                <a:latin typeface="+mn-ea"/>
                <a:cs typeface="楷体" panose="02010609060101010101" pitchFamily="49" charset="-122"/>
              </a:rPr>
              <a:t>枪杀爱国幼童</a:t>
            </a:r>
            <a:r>
              <a:rPr lang="zh-CN" altLang="en-US" sz="2000" kern="0" dirty="0">
                <a:solidFill>
                  <a:srgbClr val="000000"/>
                </a:solidFill>
                <a:latin typeface="+mn-ea"/>
                <a:cs typeface="楷体" panose="02010609060101010101" pitchFamily="49" charset="-122"/>
              </a:rPr>
              <a:t>，稍具人心，孰忍出此！学良等不忍坐视，因对介公为</a:t>
            </a:r>
            <a:r>
              <a:rPr lang="zh-CN" altLang="en-US" sz="2000" kern="0" dirty="0">
                <a:solidFill>
                  <a:srgbClr val="FF0000"/>
                </a:solidFill>
                <a:latin typeface="+mn-ea"/>
                <a:cs typeface="楷体" panose="02010609060101010101" pitchFamily="49" charset="-122"/>
              </a:rPr>
              <a:t>最后之诤（zhèng）谏</a:t>
            </a:r>
            <a:r>
              <a:rPr lang="en-US" altLang="zh-CN" sz="2000" kern="0" dirty="0">
                <a:solidFill>
                  <a:srgbClr val="000000"/>
                </a:solidFill>
                <a:latin typeface="+mn-ea"/>
                <a:cs typeface="楷体" panose="02010609060101010101" pitchFamily="49" charset="-122"/>
              </a:rPr>
              <a:t>……</a:t>
            </a:r>
            <a:r>
              <a:rPr lang="en-US" altLang="zh-CN" sz="2000" kern="0" dirty="0" err="1">
                <a:solidFill>
                  <a:srgbClr val="000000"/>
                </a:solidFill>
                <a:latin typeface="+mn-ea"/>
                <a:cs typeface="楷体" panose="02010609060101010101" pitchFamily="49" charset="-122"/>
              </a:rPr>
              <a:t>大义当前，不容反顾，只求于</a:t>
            </a:r>
            <a:r>
              <a:rPr lang="en-US" altLang="zh-CN" sz="2000" kern="0" dirty="0" err="1">
                <a:solidFill>
                  <a:srgbClr val="FF0000"/>
                </a:solidFill>
                <a:latin typeface="+mn-ea"/>
                <a:cs typeface="楷体" panose="02010609060101010101" pitchFamily="49" charset="-122"/>
              </a:rPr>
              <a:t>救亡主张贯彻</a:t>
            </a:r>
            <a:r>
              <a:rPr lang="en-US" altLang="zh-CN" sz="2000" kern="0" dirty="0" err="1">
                <a:solidFill>
                  <a:srgbClr val="000000"/>
                </a:solidFill>
                <a:latin typeface="+mn-ea"/>
                <a:cs typeface="楷体" panose="02010609060101010101" pitchFamily="49" charset="-122"/>
              </a:rPr>
              <a:t>，有济于国家，为功为罪，一听国人之处置</a:t>
            </a:r>
            <a:r>
              <a:rPr lang="en-US" altLang="zh-CN" sz="2000" kern="0" dirty="0">
                <a:solidFill>
                  <a:srgbClr val="000000"/>
                </a:solidFill>
                <a:latin typeface="+mn-ea"/>
                <a:cs typeface="楷体" panose="02010609060101010101" pitchFamily="49" charset="-122"/>
              </a:rPr>
              <a:t>。</a:t>
            </a:r>
            <a:endParaRPr lang="en-US" altLang="zh-CN" sz="2000" kern="0" dirty="0">
              <a:solidFill>
                <a:srgbClr val="000000"/>
              </a:solidFill>
              <a:latin typeface="+mn-ea"/>
              <a:cs typeface="楷体" panose="02010609060101010101" pitchFamily="49" charset="-122"/>
            </a:endParaRPr>
          </a:p>
          <a:p>
            <a:pPr algn="r">
              <a:lnSpc>
                <a:spcPct val="120000"/>
              </a:lnSpc>
              <a:defRPr/>
            </a:pPr>
            <a:r>
              <a:rPr lang="en-US" altLang="zh-CN" sz="2000" kern="0" dirty="0">
                <a:solidFill>
                  <a:srgbClr val="000000"/>
                </a:solidFill>
                <a:latin typeface="+mn-ea"/>
                <a:cs typeface="楷体" panose="02010609060101010101" pitchFamily="49" charset="-122"/>
              </a:rPr>
              <a:t>                  ——</a:t>
            </a:r>
            <a:r>
              <a:rPr lang="zh-CN" altLang="en-US" sz="2000" kern="0" dirty="0">
                <a:solidFill>
                  <a:srgbClr val="000000"/>
                </a:solidFill>
                <a:latin typeface="+mn-ea"/>
                <a:cs typeface="楷体" panose="02010609060101010101" pitchFamily="49" charset="-122"/>
              </a:rPr>
              <a:t>《张、杨对时局宣言》</a:t>
            </a:r>
            <a:endParaRPr lang="zh-CN" altLang="en-US" sz="2000" kern="0" dirty="0">
              <a:solidFill>
                <a:srgbClr val="000000"/>
              </a:solidFill>
              <a:latin typeface="+mn-ea"/>
              <a:cs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2833" y="2026751"/>
            <a:ext cx="1249355" cy="396596"/>
          </a:xfrm>
          <a:prstGeom prst="rect">
            <a:avLst/>
          </a:prstGeom>
          <a:noFill/>
        </p:spPr>
        <p:txBody>
          <a:bodyPr wrap="square" lIns="68580" tIns="27000" rIns="68580" bIns="0">
            <a:spAutoFit/>
          </a:bodyPr>
          <a:lstStyle>
            <a:defPPr>
              <a:defRPr lang="zh-CN"/>
            </a:defPPr>
            <a:lvl1pPr>
              <a:defRPr sz="2800" kern="100">
                <a:solidFill>
                  <a:srgbClr val="C00000"/>
                </a:solidFill>
                <a:latin typeface="龙书陈忠建文青简繁" panose="02020300000000000000" pitchFamily="18" charset="-122"/>
                <a:ea typeface="龙书陈忠建文青简繁" panose="02020300000000000000" pitchFamily="18" charset="-122"/>
              </a:defRPr>
            </a:lvl1pPr>
          </a:lstStyle>
          <a:p>
            <a:pPr>
              <a:defRPr/>
            </a:pPr>
            <a:r>
              <a:rPr lang="en-US" altLang="zh-CN" sz="2400" b="1" dirty="0">
                <a:latin typeface="+mn-ea"/>
                <a:ea typeface="+mn-ea"/>
              </a:rPr>
              <a:t>2</a:t>
            </a:r>
            <a:r>
              <a:rPr lang="zh-CN" altLang="en-US" sz="2400" b="1" dirty="0">
                <a:latin typeface="+mn-ea"/>
                <a:ea typeface="+mn-ea"/>
              </a:rPr>
              <a:t>、结果</a:t>
            </a:r>
            <a:endParaRPr lang="zh-CN" altLang="en-US" sz="2400" b="1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02833" y="2496886"/>
            <a:ext cx="8052059" cy="882062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pPr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</a:rPr>
              <a:t>蒋介石被迫接受了停止内战，联共抗日等条件，西安事变和平解决。</a:t>
            </a:r>
            <a:endParaRPr lang="zh-CN" altLang="en-US" sz="2400" b="1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2833" y="3405081"/>
            <a:ext cx="1249355" cy="396596"/>
          </a:xfrm>
          <a:prstGeom prst="rect">
            <a:avLst/>
          </a:prstGeom>
          <a:noFill/>
        </p:spPr>
        <p:txBody>
          <a:bodyPr wrap="square" lIns="68580" tIns="27000" rIns="68580" bIns="0">
            <a:spAutoFit/>
          </a:bodyPr>
          <a:lstStyle>
            <a:defPPr>
              <a:defRPr lang="zh-CN"/>
            </a:defPPr>
            <a:lvl1pPr>
              <a:defRPr sz="2800" kern="100">
                <a:solidFill>
                  <a:srgbClr val="C00000"/>
                </a:solidFill>
                <a:latin typeface="龙书陈忠建文青简繁" panose="02020300000000000000" pitchFamily="18" charset="-122"/>
                <a:ea typeface="龙书陈忠建文青简繁" panose="02020300000000000000" pitchFamily="18" charset="-122"/>
              </a:defRPr>
            </a:lvl1pPr>
          </a:lstStyle>
          <a:p>
            <a:pPr>
              <a:defRPr/>
            </a:pPr>
            <a:r>
              <a:rPr lang="en-US" altLang="zh-CN" sz="2400" b="1" dirty="0">
                <a:latin typeface="+mn-ea"/>
                <a:ea typeface="+mn-ea"/>
              </a:rPr>
              <a:t>3</a:t>
            </a:r>
            <a:r>
              <a:rPr lang="zh-CN" altLang="en-US" sz="2400" b="1" dirty="0">
                <a:latin typeface="+mn-ea"/>
                <a:ea typeface="+mn-ea"/>
              </a:rPr>
              <a:t>、意义</a:t>
            </a:r>
            <a:endParaRPr lang="zh-CN" altLang="en-US" sz="2400" b="1" dirty="0">
              <a:latin typeface="+mn-ea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2833" y="3798829"/>
            <a:ext cx="6476180" cy="460792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</a:rPr>
              <a:t>①揭开了国共两党由内战到联合抗日的序幕</a:t>
            </a:r>
            <a:endParaRPr lang="zh-CN" altLang="en-US" sz="2400" b="1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00467" y="4259621"/>
            <a:ext cx="3248964" cy="460792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</a:rPr>
              <a:t>②十年内战基本结束</a:t>
            </a:r>
            <a:endParaRPr lang="zh-CN" altLang="en-US" sz="2400" b="1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96585" y="4259621"/>
            <a:ext cx="4598800" cy="460792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</a:rPr>
              <a:t>③抗日民族统一战线初步形成</a:t>
            </a:r>
            <a:endParaRPr lang="zh-CN" altLang="en-US" sz="2400" b="1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9" name="文本框 13"/>
          <p:cNvSpPr txBox="1"/>
          <p:nvPr/>
        </p:nvSpPr>
        <p:spPr>
          <a:xfrm>
            <a:off x="702831" y="1153810"/>
            <a:ext cx="8052061" cy="940924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pPr indent="472440">
              <a:lnSpc>
                <a:spcPct val="120000"/>
              </a:lnSpc>
              <a:defRPr/>
            </a:pPr>
            <a:r>
              <a:rPr lang="en-US" altLang="zh-CN" sz="2400" b="1" dirty="0"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  <a:latin typeface="+mn-ea"/>
                <a:ea typeface="+mn-ea"/>
              </a:rPr>
              <a:t>1936</a:t>
            </a:r>
            <a:r>
              <a:rPr lang="zh-CN" altLang="en-US" sz="2400" b="1" dirty="0"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  <a:latin typeface="+mn-ea"/>
                <a:ea typeface="+mn-ea"/>
              </a:rPr>
              <a:t>年</a:t>
            </a:r>
            <a:r>
              <a:rPr lang="en-US" altLang="zh-CN" sz="2400" b="1" dirty="0"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  <a:latin typeface="+mn-ea"/>
                <a:ea typeface="+mn-ea"/>
              </a:rPr>
              <a:t>12</a:t>
            </a:r>
            <a:r>
              <a:rPr lang="zh-CN" altLang="en-US" sz="2400" b="1" dirty="0"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  <a:latin typeface="+mn-ea"/>
                <a:ea typeface="+mn-ea"/>
              </a:rPr>
              <a:t>月</a:t>
            </a:r>
            <a:r>
              <a:rPr lang="en-US" altLang="zh-CN" sz="2400" b="1" dirty="0"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  <a:latin typeface="+mn-ea"/>
                <a:ea typeface="+mn-ea"/>
              </a:rPr>
              <a:t>12</a:t>
            </a:r>
            <a:r>
              <a:rPr lang="zh-CN" altLang="en-US" sz="2400" b="1" dirty="0"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  <a:latin typeface="+mn-ea"/>
                <a:ea typeface="+mn-ea"/>
              </a:rPr>
              <a:t>日，张学良、杨虎城扣压蒋介石，实行兵谏，要求停止内战，联共抗日。</a:t>
            </a:r>
            <a:endParaRPr lang="zh-CN" altLang="en-US" sz="2400" b="1" dirty="0">
              <a:solidFill>
                <a:prstClr val="black"/>
              </a:solidFill>
              <a:effectLst>
                <a:glow rad="127000">
                  <a:prstClr val="white"/>
                </a:glow>
              </a:effectLst>
              <a:latin typeface="+mn-ea"/>
              <a:ea typeface="+mn-ea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702833" y="757214"/>
            <a:ext cx="1249355" cy="396596"/>
          </a:xfrm>
          <a:prstGeom prst="rect">
            <a:avLst/>
          </a:prstGeom>
          <a:noFill/>
        </p:spPr>
        <p:txBody>
          <a:bodyPr wrap="square" lIns="68580" tIns="27000" rIns="68580" bIns="0">
            <a:spAutoFit/>
          </a:bodyPr>
          <a:lstStyle>
            <a:defPPr>
              <a:defRPr lang="zh-CN"/>
            </a:defPPr>
            <a:lvl1pPr>
              <a:defRPr sz="2800" kern="100">
                <a:solidFill>
                  <a:srgbClr val="C00000"/>
                </a:solidFill>
                <a:latin typeface="龙书陈忠建文青简繁" panose="02020300000000000000" pitchFamily="18" charset="-122"/>
                <a:ea typeface="龙书陈忠建文青简繁" panose="02020300000000000000" pitchFamily="18" charset="-122"/>
              </a:defRPr>
            </a:lvl1pPr>
          </a:lstStyle>
          <a:p>
            <a:pPr>
              <a:defRPr/>
            </a:pPr>
            <a:r>
              <a:rPr lang="en-US" altLang="zh-CN" sz="2400" b="1" dirty="0" smtClean="0">
                <a:latin typeface="+mn-ea"/>
                <a:ea typeface="+mn-ea"/>
              </a:rPr>
              <a:t>1</a:t>
            </a:r>
            <a:r>
              <a:rPr lang="zh-CN" altLang="en-US" sz="2400" b="1" dirty="0" smtClean="0">
                <a:latin typeface="+mn-ea"/>
                <a:ea typeface="+mn-ea"/>
              </a:rPr>
              <a:t>、概况</a:t>
            </a:r>
            <a:endParaRPr lang="en-US" altLang="zh-CN" sz="2400" b="1" dirty="0" smtClean="0">
              <a:latin typeface="+mn-ea"/>
              <a:ea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48121" y="786013"/>
            <a:ext cx="6195375" cy="38574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5147" y="701362"/>
            <a:ext cx="8364300" cy="410410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noAutofit/>
          </a:bodyPr>
          <a:lstStyle/>
          <a:p>
            <a:pPr marL="338455" indent="-338455" algn="just">
              <a:lnSpc>
                <a:spcPct val="150000"/>
              </a:lnSpc>
            </a:pPr>
            <a:r>
              <a:rPr lang="en-US" altLang="zh-CN" sz="2400" b="1" dirty="0">
                <a:latin typeface="+mn-ea"/>
              </a:rPr>
              <a:t>1</a:t>
            </a:r>
            <a:r>
              <a:rPr lang="zh-CN" altLang="en-US" sz="2400" b="1" dirty="0">
                <a:latin typeface="+mn-ea"/>
              </a:rPr>
              <a:t>．如图是</a:t>
            </a:r>
            <a:r>
              <a:rPr lang="en-US" altLang="zh-CN" sz="2400" b="1" dirty="0">
                <a:latin typeface="+mn-ea"/>
              </a:rPr>
              <a:t>1931</a:t>
            </a:r>
            <a:r>
              <a:rPr lang="zh-CN" altLang="en-US" sz="2400" b="1" dirty="0">
                <a:latin typeface="+mn-ea"/>
              </a:rPr>
              <a:t>年刊发于</a:t>
            </a:r>
            <a:r>
              <a:rPr lang="en-US" altLang="zh-CN" sz="2400" b="1" dirty="0">
                <a:latin typeface="+mn-ea"/>
              </a:rPr>
              <a:t>《</a:t>
            </a:r>
            <a:r>
              <a:rPr lang="zh-CN" altLang="en-US" sz="2400" b="1" dirty="0">
                <a:latin typeface="+mn-ea"/>
              </a:rPr>
              <a:t>互助周刊</a:t>
            </a:r>
            <a:r>
              <a:rPr lang="en-US" altLang="zh-CN" sz="2400" b="1" dirty="0">
                <a:latin typeface="+mn-ea"/>
              </a:rPr>
              <a:t>》</a:t>
            </a:r>
            <a:r>
              <a:rPr lang="zh-CN" altLang="en-US" sz="2400" b="1" dirty="0">
                <a:latin typeface="+mn-ea"/>
              </a:rPr>
              <a:t>的漫画</a:t>
            </a:r>
            <a:r>
              <a:rPr lang="en-US" altLang="zh-CN" sz="2400" b="1" dirty="0">
                <a:latin typeface="+mn-ea"/>
              </a:rPr>
              <a:t>《</a:t>
            </a:r>
            <a:r>
              <a:rPr lang="zh-CN" altLang="en-US" sz="2400" b="1" dirty="0">
                <a:latin typeface="+mn-ea"/>
              </a:rPr>
              <a:t>看呀</a:t>
            </a:r>
            <a:r>
              <a:rPr lang="en-US" altLang="zh-CN" sz="2400" b="1" dirty="0">
                <a:latin typeface="+mn-ea"/>
              </a:rPr>
              <a:t>!</a:t>
            </a:r>
            <a:r>
              <a:rPr lang="zh-CN" altLang="en-US" sz="2400" b="1" dirty="0">
                <a:latin typeface="+mn-ea"/>
              </a:rPr>
              <a:t>倭奴把二次世界大战的导火线点燃了</a:t>
            </a:r>
            <a:r>
              <a:rPr lang="en-US" altLang="zh-CN" sz="2400" b="1" dirty="0">
                <a:latin typeface="+mn-ea"/>
              </a:rPr>
              <a:t>!》</a:t>
            </a:r>
            <a:r>
              <a:rPr lang="zh-CN" altLang="en-US" sz="2400" b="1" dirty="0">
                <a:latin typeface="+mn-ea"/>
              </a:rPr>
              <a:t>。下列选项中，对漫画反映的相关史事影响解读正确的是（    ）</a:t>
            </a:r>
            <a:endParaRPr lang="en-US" altLang="zh-CN" sz="2400" b="1" dirty="0">
              <a:latin typeface="+mn-ea"/>
            </a:endParaRPr>
          </a:p>
          <a:p>
            <a:pPr marL="338455" indent="-5080" algn="just">
              <a:lnSpc>
                <a:spcPct val="150000"/>
              </a:lnSpc>
            </a:pPr>
            <a:r>
              <a:rPr lang="en-US" altLang="zh-CN" sz="2400" b="1" dirty="0">
                <a:latin typeface="+mn-ea"/>
              </a:rPr>
              <a:t>A</a:t>
            </a:r>
            <a:r>
              <a:rPr lang="zh-CN" altLang="en-US" sz="2400" b="1" dirty="0">
                <a:latin typeface="+mn-ea"/>
              </a:rPr>
              <a:t>．标志着列强掀起瓜分中国狂潮	</a:t>
            </a:r>
            <a:endParaRPr lang="en-US" altLang="zh-CN" sz="2400" b="1" dirty="0">
              <a:latin typeface="+mn-ea"/>
            </a:endParaRPr>
          </a:p>
          <a:p>
            <a:pPr marL="338455" indent="-5080" algn="just">
              <a:lnSpc>
                <a:spcPct val="150000"/>
              </a:lnSpc>
            </a:pPr>
            <a:r>
              <a:rPr lang="en-US" altLang="zh-CN" sz="2400" b="1" dirty="0">
                <a:latin typeface="+mn-ea"/>
              </a:rPr>
              <a:t>B</a:t>
            </a:r>
            <a:r>
              <a:rPr lang="zh-CN" altLang="en-US" sz="2400" b="1" dirty="0">
                <a:latin typeface="+mn-ea"/>
              </a:rPr>
              <a:t>．标志着日本发动全面侵华战争</a:t>
            </a:r>
            <a:endParaRPr lang="zh-CN" altLang="en-US" sz="2400" b="1" dirty="0">
              <a:latin typeface="+mn-ea"/>
            </a:endParaRPr>
          </a:p>
          <a:p>
            <a:pPr marL="338455" indent="-5080" algn="just">
              <a:lnSpc>
                <a:spcPct val="150000"/>
              </a:lnSpc>
            </a:pPr>
            <a:r>
              <a:rPr lang="en-US" altLang="zh-CN" sz="2400" b="1" dirty="0">
                <a:latin typeface="+mn-ea"/>
              </a:rPr>
              <a:t>C</a:t>
            </a:r>
            <a:r>
              <a:rPr lang="zh-CN" altLang="en-US" sz="2400" b="1" dirty="0">
                <a:latin typeface="+mn-ea"/>
              </a:rPr>
              <a:t>．标志着日本开始局部侵略中国	</a:t>
            </a:r>
            <a:endParaRPr lang="en-US" altLang="zh-CN" sz="2400" b="1" dirty="0">
              <a:latin typeface="+mn-ea"/>
            </a:endParaRPr>
          </a:p>
          <a:p>
            <a:pPr marL="338455" indent="-5080" algn="just">
              <a:lnSpc>
                <a:spcPct val="150000"/>
              </a:lnSpc>
            </a:pPr>
            <a:r>
              <a:rPr lang="en-US" altLang="zh-CN" sz="2400" b="1" dirty="0">
                <a:latin typeface="+mn-ea"/>
              </a:rPr>
              <a:t>D</a:t>
            </a:r>
            <a:r>
              <a:rPr lang="zh-CN" altLang="en-US" sz="2400" b="1" dirty="0">
                <a:latin typeface="+mn-ea"/>
              </a:rPr>
              <a:t>．标志着抗日民族统一战线形成</a:t>
            </a:r>
            <a:endParaRPr lang="zh-CN" altLang="en-US" sz="2400" b="1" dirty="0">
              <a:latin typeface="+mn-ea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757022" y="1909808"/>
            <a:ext cx="463889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C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671" y="3051416"/>
            <a:ext cx="1874683" cy="14128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00"/>
          <p:cNvSpPr txBox="1"/>
          <p:nvPr/>
        </p:nvSpPr>
        <p:spPr>
          <a:xfrm>
            <a:off x="1619672" y="1995686"/>
            <a:ext cx="5832688" cy="1872208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作业：完成课后探究题，并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标明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所考查知识点。</a:t>
            </a:r>
            <a:endParaRPr lang="zh-CN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型作业：完成课时练习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/>
          <p:cNvSpPr txBox="1"/>
          <p:nvPr/>
        </p:nvSpPr>
        <p:spPr>
          <a:xfrm>
            <a:off x="914092" y="615579"/>
            <a:ext cx="7412723" cy="3748897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defPPr>
              <a:defRPr lang="zh-CN"/>
            </a:defPPr>
            <a:lvl1pPr marR="0" lvl="0" indent="1778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6600" b="1">
                <a:ln w="6350">
                  <a:noFill/>
                </a:ln>
                <a:solidFill>
                  <a:srgbClr val="C00000"/>
                </a:solidFill>
                <a:effectLst>
                  <a:glow rad="635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椿手绘宋 W" panose="00020600040101010101" pitchFamily="18" charset="-122"/>
                <a:ea typeface="汉仪大椿手绘宋 W" panose="00020600040101010101" pitchFamily="18" charset="-122"/>
                <a:cs typeface="经典特宋简" panose="02010609010101010101" pitchFamily="49" charset="-122"/>
              </a:defRPr>
            </a:lvl1pPr>
            <a:lvl2pPr marL="990600" indent="-381000" defTabSz="1219200">
              <a:spcBef>
                <a:spcPct val="20000"/>
              </a:spcBef>
              <a:buFont typeface="Arial" panose="020B0604020202020204" pitchFamily="34" charset="0"/>
              <a:buChar char="–"/>
              <a:defRPr sz="3735"/>
            </a:lvl2pPr>
            <a:lvl3pPr marL="15240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3pPr>
            <a:lvl4pPr marL="2133600" indent="-304800" defTabSz="1219200">
              <a:spcBef>
                <a:spcPct val="20000"/>
              </a:spcBef>
              <a:buFont typeface="Arial" panose="020B0604020202020204" pitchFamily="34" charset="0"/>
              <a:buChar char="–"/>
              <a:defRPr sz="2665"/>
            </a:lvl4pPr>
            <a:lvl5pPr marL="2743200" indent="-304800" defTabSz="1219200">
              <a:spcBef>
                <a:spcPct val="20000"/>
              </a:spcBef>
              <a:buFont typeface="Arial" panose="020B0604020202020204" pitchFamily="34" charset="0"/>
              <a:buChar char="»"/>
              <a:defRPr sz="2665"/>
            </a:lvl5pPr>
            <a:lvl6pPr marL="33528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2665"/>
            </a:lvl6pPr>
            <a:lvl7pPr marL="39624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2665"/>
            </a:lvl7pPr>
            <a:lvl8pPr marL="45720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2665"/>
            </a:lvl8pPr>
            <a:lvl9pPr marL="51816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2665"/>
            </a:lvl9pPr>
          </a:lstStyle>
          <a:p>
            <a:pPr>
              <a:lnSpc>
                <a:spcPct val="121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18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课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1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从九一八事变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到</a:t>
            </a:r>
            <a:endParaRPr lang="en-US" altLang="zh-CN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1000"/>
              </a:lnSpc>
            </a:pP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西安事变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-2" y="0"/>
            <a:ext cx="9144002" cy="514350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57225" y="413951"/>
            <a:ext cx="7829550" cy="43858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ctr">
              <a:defRPr sz="2800" b="1">
                <a:ln w="6350">
                  <a:noFill/>
                </a:ln>
                <a:effectLst>
                  <a:glow rad="190500">
                    <a:schemeClr val="bg1"/>
                  </a:glow>
                </a:effectLst>
                <a:latin typeface="喜鹊聚珍体 regular" panose="00000500000000000000" pitchFamily="2" charset="-122"/>
                <a:ea typeface="喜鹊聚珍体 regular" panose="00000500000000000000" pitchFamily="2" charset="-122"/>
                <a:cs typeface="经典特宋简" panose="02010609010101010101" pitchFamily="49" charset="-122"/>
              </a:defRPr>
            </a:lvl1pPr>
          </a:lstStyle>
          <a:p>
            <a:r>
              <a:rPr lang="zh-CN" altLang="en-US" sz="2400" dirty="0"/>
              <a:t>沈阳市“九一八”历史博物馆门前的残历碑</a:t>
            </a:r>
            <a:endParaRPr lang="zh-CN" alt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标题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11150" y="915670"/>
            <a:ext cx="8521065" cy="345059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0000" tIns="46800" rIns="90000" bIns="46800" anchor="t" anchorCtr="0">
            <a:noAutofit/>
          </a:bodyPr>
          <a:lstStyle>
            <a:lvl1pPr marL="128905" indent="-128905" algn="l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015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38608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906145" algn="l"/>
                <a:tab pos="906145" algn="l"/>
                <a:tab pos="906145" algn="l"/>
                <a:tab pos="906145" algn="l"/>
              </a:tabLst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64325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90043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115760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141541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59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76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94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565150" algn="just" defTabSz="514350">
              <a:buNone/>
            </a:pPr>
            <a:r>
              <a:rPr lang="zh-CN" altLang="en-US" sz="2400" b="1" dirty="0">
                <a:solidFill>
                  <a:prstClr val="black"/>
                </a:solidFill>
                <a:latin typeface="+mj-ea"/>
                <a:ea typeface="+mj-ea"/>
                <a:cs typeface="楷体" panose="02010609060101010101" pitchFamily="49" charset="-122"/>
                <a:sym typeface="Arial" panose="020B0604020202020204" pitchFamily="34" charset="0"/>
              </a:rPr>
              <a:t>（1）知道九一八事变，了解中国局部抗战的开始。</a:t>
            </a:r>
            <a:endParaRPr lang="en-US" altLang="zh-CN" sz="2400" b="1" dirty="0">
              <a:solidFill>
                <a:prstClr val="black"/>
              </a:solidFill>
              <a:latin typeface="+mj-ea"/>
              <a:ea typeface="+mj-ea"/>
              <a:cs typeface="楷体" panose="02010609060101010101" pitchFamily="49" charset="-122"/>
              <a:sym typeface="Arial" panose="020B0604020202020204" pitchFamily="34" charset="0"/>
            </a:endParaRPr>
          </a:p>
          <a:p>
            <a:pPr marL="0" indent="-565150" algn="just" defTabSz="514350">
              <a:buNone/>
            </a:pPr>
            <a:r>
              <a:rPr lang="zh-CN" altLang="en-US" sz="2400" b="1" dirty="0">
                <a:solidFill>
                  <a:prstClr val="black"/>
                </a:solidFill>
                <a:latin typeface="+mj-ea"/>
                <a:ea typeface="+mj-ea"/>
                <a:cs typeface="楷体" panose="02010609060101010101" pitchFamily="49" charset="-122"/>
                <a:sym typeface="Arial" panose="020B0604020202020204" pitchFamily="34" charset="0"/>
              </a:rPr>
              <a:t>（</a:t>
            </a:r>
            <a:r>
              <a:rPr lang="en-US" altLang="zh-CN" sz="2400" b="1" dirty="0">
                <a:solidFill>
                  <a:prstClr val="black"/>
                </a:solidFill>
                <a:latin typeface="+mj-ea"/>
                <a:ea typeface="+mj-ea"/>
                <a:cs typeface="楷体" panose="02010609060101010101" pitchFamily="49" charset="-122"/>
                <a:sym typeface="Arial" panose="020B0604020202020204" pitchFamily="34" charset="0"/>
              </a:rPr>
              <a:t>2</a:t>
            </a:r>
            <a:r>
              <a:rPr lang="zh-CN" altLang="en-US" sz="2400" b="1" dirty="0">
                <a:solidFill>
                  <a:prstClr val="black"/>
                </a:solidFill>
                <a:latin typeface="+mj-ea"/>
                <a:ea typeface="+mj-ea"/>
                <a:cs typeface="楷体" panose="02010609060101010101" pitchFamily="49" charset="-122"/>
                <a:sym typeface="Arial" panose="020B0604020202020204" pitchFamily="34" charset="0"/>
              </a:rPr>
              <a:t>）知道西安事变，理解西安事变和平解决的意义。</a:t>
            </a:r>
            <a:endParaRPr lang="en-US" altLang="zh-CN" sz="2400" b="1" dirty="0">
              <a:solidFill>
                <a:prstClr val="black"/>
              </a:solidFill>
              <a:latin typeface="+mj-ea"/>
              <a:ea typeface="+mj-ea"/>
              <a:cs typeface="楷体" panose="02010609060101010101" pitchFamily="49" charset="-122"/>
              <a:sym typeface="Arial" panose="020B0604020202020204" pitchFamily="34" charset="0"/>
            </a:endParaRPr>
          </a:p>
          <a:p>
            <a:pPr marL="0" indent="-565150" algn="just" defTabSz="514350">
              <a:buNone/>
            </a:pPr>
            <a:r>
              <a:rPr lang="zh-CN" altLang="en-US" sz="2400" b="1" dirty="0">
                <a:solidFill>
                  <a:prstClr val="black"/>
                </a:solidFill>
                <a:latin typeface="+mj-ea"/>
                <a:ea typeface="+mj-ea"/>
                <a:cs typeface="楷体" panose="02010609060101010101" pitchFamily="49" charset="-122"/>
                <a:sym typeface="Arial" panose="020B0604020202020204" pitchFamily="34" charset="0"/>
              </a:rPr>
              <a:t>（</a:t>
            </a:r>
            <a:r>
              <a:rPr lang="en-US" altLang="zh-CN" sz="2400" b="1" dirty="0">
                <a:solidFill>
                  <a:prstClr val="black"/>
                </a:solidFill>
                <a:latin typeface="+mj-ea"/>
                <a:ea typeface="+mj-ea"/>
                <a:cs typeface="楷体" panose="02010609060101010101" pitchFamily="49" charset="-122"/>
                <a:sym typeface="Arial" panose="020B0604020202020204" pitchFamily="34" charset="0"/>
              </a:rPr>
              <a:t>3</a:t>
            </a:r>
            <a:r>
              <a:rPr lang="zh-CN" altLang="en-US" sz="2400" b="1" dirty="0">
                <a:solidFill>
                  <a:prstClr val="black"/>
                </a:solidFill>
                <a:latin typeface="+mj-ea"/>
                <a:ea typeface="+mj-ea"/>
                <a:cs typeface="楷体" panose="02010609060101010101" pitchFamily="49" charset="-122"/>
                <a:sym typeface="Arial" panose="020B0604020202020204" pitchFamily="34" charset="0"/>
              </a:rPr>
              <a:t>）通过上述侵略史实及中国人民的反抗，感悟东北人民局部抗日、爱国将领张学良杨虎城的家国情怀，认识到中国共产党人以民族利益为重的社会责任感。</a:t>
            </a:r>
            <a:endParaRPr lang="zh-CN" altLang="en-US" sz="2400" b="1" dirty="0">
              <a:solidFill>
                <a:prstClr val="black"/>
              </a:solidFill>
              <a:latin typeface="+mj-ea"/>
              <a:ea typeface="+mj-ea"/>
              <a:cs typeface="楷体" panose="02010609060101010101" pitchFamily="49" charset="-122"/>
              <a:sym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1"/>
            </p:custDataLst>
          </p:nvPr>
        </p:nvSpPr>
        <p:spPr>
          <a:xfrm>
            <a:off x="285115" y="704216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400" b="1"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35613" y="707870"/>
            <a:ext cx="5089357" cy="4385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defRPr sz="3600">
                <a:ln w="6350">
                  <a:noFill/>
                </a:ln>
                <a:solidFill>
                  <a:srgbClr val="C00000"/>
                </a:solidFill>
                <a:effectLst>
                  <a:glow rad="76200">
                    <a:schemeClr val="bg1"/>
                  </a:glow>
                </a:effectLst>
                <a:latin typeface="汉仪大椿手绘宋 W" panose="00020600040101010101" pitchFamily="18" charset="-122"/>
                <a:ea typeface="汉仪大椿手绘宋 W" panose="00020600040101010101" pitchFamily="18" charset="-122"/>
                <a:cs typeface="经典特宋简" panose="02010609010101010101" pitchFamily="49" charset="-122"/>
              </a:defRPr>
            </a:lvl1pPr>
          </a:lstStyle>
          <a:p>
            <a:r>
              <a:rPr lang="zh-CN" altLang="en-US" sz="2400" b="1" dirty="0">
                <a:latin typeface="+mj-ea"/>
                <a:ea typeface="+mj-ea"/>
              </a:rPr>
              <a:t>一、</a:t>
            </a:r>
            <a:r>
              <a:rPr lang="en-US" altLang="zh-CN" sz="2400" b="1" dirty="0">
                <a:latin typeface="+mj-ea"/>
                <a:ea typeface="+mj-ea"/>
              </a:rPr>
              <a:t> </a:t>
            </a:r>
            <a:r>
              <a:rPr lang="zh-CN" altLang="en-US" sz="2400" b="1" dirty="0">
                <a:latin typeface="+mj-ea"/>
                <a:ea typeface="+mj-ea"/>
              </a:rPr>
              <a:t>九一八事变</a:t>
            </a:r>
            <a:endParaRPr lang="en-US" altLang="zh-CN" sz="2400" b="1" dirty="0">
              <a:latin typeface="+mj-ea"/>
              <a:ea typeface="+mj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618483" y="1482665"/>
            <a:ext cx="2143125" cy="3036094"/>
            <a:chOff x="6618484" y="974687"/>
            <a:chExt cx="2143125" cy="3036094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18484" y="974687"/>
              <a:ext cx="2143125" cy="3036094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7038997" y="3507889"/>
              <a:ext cx="1471695" cy="43858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lIns="68580" tIns="34290" rIns="68580" bIns="34290">
              <a:spAutoFit/>
            </a:bodyPr>
            <a:lstStyle/>
            <a:p>
              <a:pPr algn="ctr">
                <a:spcBef>
                  <a:spcPts val="225"/>
                </a:spcBef>
              </a:pPr>
              <a:r>
                <a:rPr lang="zh-CN" altLang="en-US" sz="2400" b="1" kern="100" dirty="0" smtClean="0">
                  <a:latin typeface="+mj-ea"/>
                  <a:ea typeface="+mj-ea"/>
                  <a:cs typeface="Times New Roman" panose="02020603050405020304" pitchFamily="18" charset="0"/>
                </a:rPr>
                <a:t>皇帝</a:t>
              </a:r>
              <a:r>
                <a:rPr lang="zh-CN" altLang="en-US" sz="2400" b="1" kern="100" dirty="0">
                  <a:latin typeface="+mj-ea"/>
                  <a:ea typeface="+mj-ea"/>
                  <a:cs typeface="Times New Roman" panose="02020603050405020304" pitchFamily="18" charset="0"/>
                </a:rPr>
                <a:t>溥仪</a:t>
              </a:r>
              <a:endParaRPr lang="en-US" altLang="zh-CN" sz="2400" b="1" kern="100" dirty="0">
                <a:latin typeface="+mj-ea"/>
                <a:ea typeface="+mj-ea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411004" y="914549"/>
            <a:ext cx="1513067" cy="396596"/>
          </a:xfrm>
          <a:prstGeom prst="rect">
            <a:avLst/>
          </a:prstGeom>
          <a:noFill/>
        </p:spPr>
        <p:txBody>
          <a:bodyPr wrap="square" lIns="68580" tIns="27000" rIns="68580" bIns="0">
            <a:spAutoFit/>
          </a:bodyPr>
          <a:lstStyle>
            <a:defPPr>
              <a:defRPr lang="zh-CN"/>
            </a:defPPr>
            <a:lvl1pPr>
              <a:defRPr sz="2800" kern="100">
                <a:solidFill>
                  <a:srgbClr val="C00000"/>
                </a:solidFill>
                <a:latin typeface="龙书陈忠建文青简繁" panose="02020300000000000000" pitchFamily="18" charset="-122"/>
                <a:ea typeface="龙书陈忠建文青简繁" panose="02020300000000000000" pitchFamily="18" charset="-122"/>
              </a:defRPr>
            </a:lvl1pPr>
          </a:lstStyle>
          <a:p>
            <a:r>
              <a:rPr lang="en-US" altLang="zh-CN" sz="2400" b="1" dirty="0" smtClean="0">
                <a:latin typeface="+mj-ea"/>
                <a:ea typeface="+mj-ea"/>
              </a:rPr>
              <a:t>1</a:t>
            </a:r>
            <a:r>
              <a:rPr lang="en-US" altLang="zh-CN" sz="2400" b="1" dirty="0">
                <a:latin typeface="+mj-ea"/>
                <a:ea typeface="+mj-ea"/>
              </a:rPr>
              <a:t>.</a:t>
            </a:r>
            <a:r>
              <a:rPr lang="zh-CN" altLang="en-US" sz="2400" b="1" dirty="0" smtClean="0">
                <a:latin typeface="+mj-ea"/>
                <a:ea typeface="+mj-ea"/>
              </a:rPr>
              <a:t>原因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42203" y="1291678"/>
            <a:ext cx="3820245" cy="460792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r>
              <a:rPr lang="zh-CN" altLang="en-US" sz="2400" b="1" dirty="0">
                <a:solidFill>
                  <a:schemeClr val="tx1"/>
                </a:solidFill>
                <a:latin typeface="+mj-ea"/>
                <a:ea typeface="+mj-ea"/>
              </a:rPr>
              <a:t>日本对中国的侵略蓄谋已久</a:t>
            </a:r>
            <a:endParaRPr lang="zh-CN" altLang="en-US" sz="2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1004" y="1996085"/>
            <a:ext cx="1249355" cy="396596"/>
          </a:xfrm>
          <a:prstGeom prst="rect">
            <a:avLst/>
          </a:prstGeom>
          <a:noFill/>
        </p:spPr>
        <p:txBody>
          <a:bodyPr wrap="square" lIns="68580" tIns="27000" rIns="68580" bIns="0">
            <a:spAutoFit/>
          </a:bodyPr>
          <a:lstStyle>
            <a:defPPr>
              <a:defRPr lang="zh-CN"/>
            </a:defPPr>
            <a:lvl1pPr>
              <a:defRPr sz="2800" kern="100">
                <a:solidFill>
                  <a:srgbClr val="C00000"/>
                </a:solidFill>
                <a:latin typeface="龙书陈忠建文青简繁" panose="02020300000000000000" pitchFamily="18" charset="-122"/>
                <a:ea typeface="龙书陈忠建文青简繁" panose="02020300000000000000" pitchFamily="18" charset="-122"/>
              </a:defRPr>
            </a:lvl1pPr>
          </a:lstStyle>
          <a:p>
            <a:r>
              <a:rPr lang="en-US" altLang="zh-CN" sz="2400" b="1" dirty="0" smtClean="0">
                <a:latin typeface="+mj-ea"/>
                <a:ea typeface="+mj-ea"/>
              </a:rPr>
              <a:t>2.</a:t>
            </a:r>
            <a:r>
              <a:rPr lang="zh-CN" altLang="en-US" sz="2400" b="1" dirty="0" smtClean="0">
                <a:latin typeface="+mj-ea"/>
                <a:ea typeface="+mj-ea"/>
              </a:rPr>
              <a:t>借口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67197" y="2407652"/>
            <a:ext cx="4169849" cy="460792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r>
              <a:rPr lang="en-US" altLang="zh-CN" sz="2400" b="1" dirty="0">
                <a:solidFill>
                  <a:schemeClr val="tx1"/>
                </a:solidFill>
                <a:latin typeface="+mj-ea"/>
                <a:ea typeface="+mj-ea"/>
              </a:rPr>
              <a:t>1931</a:t>
            </a:r>
            <a:r>
              <a:rPr lang="zh-CN" altLang="en-US" sz="2400" b="1" dirty="0">
                <a:solidFill>
                  <a:schemeClr val="tx1"/>
                </a:solidFill>
                <a:latin typeface="+mj-ea"/>
                <a:ea typeface="+mj-ea"/>
              </a:rPr>
              <a:t>年</a:t>
            </a:r>
            <a:r>
              <a:rPr lang="en-US" altLang="zh-CN" sz="2400" b="1" dirty="0">
                <a:solidFill>
                  <a:schemeClr val="tx1"/>
                </a:solidFill>
                <a:latin typeface="+mj-ea"/>
                <a:ea typeface="+mj-ea"/>
              </a:rPr>
              <a:t>9</a:t>
            </a:r>
            <a:r>
              <a:rPr lang="zh-CN" altLang="en-US" sz="2400" b="1" dirty="0">
                <a:solidFill>
                  <a:schemeClr val="tx1"/>
                </a:solidFill>
                <a:latin typeface="+mj-ea"/>
                <a:ea typeface="+mj-ea"/>
              </a:rPr>
              <a:t>月</a:t>
            </a:r>
            <a:r>
              <a:rPr lang="en-US" altLang="zh-CN" sz="2400" b="1" dirty="0">
                <a:solidFill>
                  <a:schemeClr val="tx1"/>
                </a:solidFill>
                <a:latin typeface="+mj-ea"/>
                <a:ea typeface="+mj-ea"/>
              </a:rPr>
              <a:t>18</a:t>
            </a:r>
            <a:r>
              <a:rPr lang="zh-CN" altLang="en-US" sz="2400" b="1" dirty="0">
                <a:solidFill>
                  <a:schemeClr val="tx1"/>
                </a:solidFill>
                <a:latin typeface="+mj-ea"/>
                <a:ea typeface="+mj-ea"/>
              </a:rPr>
              <a:t>日，柳条湖事件</a:t>
            </a:r>
            <a:endParaRPr lang="zh-CN" altLang="en-US" sz="2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1004" y="2716549"/>
            <a:ext cx="1249355" cy="396596"/>
          </a:xfrm>
          <a:prstGeom prst="rect">
            <a:avLst/>
          </a:prstGeom>
          <a:noFill/>
        </p:spPr>
        <p:txBody>
          <a:bodyPr wrap="square" lIns="68580" tIns="27000" rIns="68580" bIns="0">
            <a:spAutoFit/>
          </a:bodyPr>
          <a:lstStyle>
            <a:defPPr>
              <a:defRPr lang="zh-CN"/>
            </a:defPPr>
            <a:lvl1pPr>
              <a:defRPr sz="2800" kern="100">
                <a:solidFill>
                  <a:srgbClr val="C00000"/>
                </a:solidFill>
                <a:latin typeface="龙书陈忠建文青简繁" panose="02020300000000000000" pitchFamily="18" charset="-122"/>
                <a:ea typeface="龙书陈忠建文青简繁" panose="02020300000000000000" pitchFamily="18" charset="-122"/>
              </a:defRPr>
            </a:lvl1pPr>
          </a:lstStyle>
          <a:p>
            <a:r>
              <a:rPr lang="en-US" altLang="zh-CN" sz="2400" b="1" dirty="0" smtClean="0">
                <a:latin typeface="+mj-ea"/>
                <a:ea typeface="+mj-ea"/>
              </a:rPr>
              <a:t>3.</a:t>
            </a:r>
            <a:r>
              <a:rPr lang="zh-CN" altLang="en-US" sz="2400" b="1" dirty="0" smtClean="0">
                <a:latin typeface="+mj-ea"/>
                <a:ea typeface="+mj-ea"/>
              </a:rPr>
              <a:t>结果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15316" y="3167348"/>
            <a:ext cx="3307637" cy="381476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r>
              <a:rPr lang="zh-CN" altLang="en-US" sz="2200" b="1" dirty="0">
                <a:solidFill>
                  <a:schemeClr val="tx1"/>
                </a:solidFill>
                <a:latin typeface="+mj-ea"/>
                <a:ea typeface="+mj-ea"/>
              </a:rPr>
              <a:t>四个月内东三省沦陷，</a:t>
            </a:r>
            <a:endParaRPr lang="zh-CN" altLang="en-US" sz="22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443713" y="3185205"/>
            <a:ext cx="3307637" cy="381476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r>
              <a:rPr lang="en-US" altLang="zh-CN" sz="2200" b="1" dirty="0">
                <a:solidFill>
                  <a:schemeClr val="tx1"/>
                </a:solidFill>
                <a:latin typeface="+mj-ea"/>
                <a:ea typeface="+mj-ea"/>
              </a:rPr>
              <a:t>1932</a:t>
            </a:r>
            <a:r>
              <a:rPr lang="zh-CN" altLang="en-US" sz="2200" b="1" dirty="0">
                <a:solidFill>
                  <a:schemeClr val="tx1"/>
                </a:solidFill>
                <a:latin typeface="+mj-ea"/>
                <a:ea typeface="+mj-ea"/>
              </a:rPr>
              <a:t>年，伪满洲国建立。</a:t>
            </a:r>
            <a:endParaRPr lang="zh-CN" altLang="en-US" sz="22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659974" y="1702890"/>
            <a:ext cx="3732822" cy="460792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r>
              <a:rPr lang="zh-CN" altLang="en-US" sz="2400" b="1" dirty="0">
                <a:solidFill>
                  <a:schemeClr val="tx1"/>
                </a:solidFill>
                <a:latin typeface="+mj-ea"/>
                <a:ea typeface="+mj-ea"/>
              </a:rPr>
              <a:t>掠夺资源，缓和国内矛盾</a:t>
            </a:r>
            <a:endParaRPr lang="zh-CN" altLang="en-US" sz="2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93982" y="1298169"/>
            <a:ext cx="1156874" cy="460792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r>
              <a:rPr lang="zh-CN" altLang="en-US" sz="2400" b="1" dirty="0">
                <a:solidFill>
                  <a:srgbClr val="0070C0"/>
                </a:solidFill>
                <a:latin typeface="+mj-ea"/>
                <a:ea typeface="+mj-ea"/>
              </a:rPr>
              <a:t>根本：</a:t>
            </a:r>
            <a:endParaRPr lang="zh-CN" altLang="en-US" sz="24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82892" y="1687852"/>
            <a:ext cx="1156874" cy="460792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r>
              <a:rPr lang="zh-CN" altLang="en-US" sz="2400" b="1" dirty="0">
                <a:solidFill>
                  <a:srgbClr val="0070C0"/>
                </a:solidFill>
                <a:latin typeface="+mj-ea"/>
                <a:ea typeface="+mj-ea"/>
              </a:rPr>
              <a:t>直接：</a:t>
            </a:r>
            <a:endParaRPr lang="zh-CN" altLang="en-US" sz="24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11004" y="3487416"/>
            <a:ext cx="2823086" cy="396596"/>
          </a:xfrm>
          <a:prstGeom prst="rect">
            <a:avLst/>
          </a:prstGeom>
          <a:noFill/>
        </p:spPr>
        <p:txBody>
          <a:bodyPr wrap="square" lIns="68580" tIns="27000" rIns="68580" bIns="0">
            <a:spAutoFit/>
          </a:bodyPr>
          <a:lstStyle>
            <a:defPPr>
              <a:defRPr lang="zh-CN"/>
            </a:defPPr>
            <a:lvl1pPr>
              <a:defRPr sz="2800" kern="100">
                <a:solidFill>
                  <a:srgbClr val="C00000"/>
                </a:solidFill>
                <a:latin typeface="龙书陈忠建文青简繁" panose="02020300000000000000" pitchFamily="18" charset="-122"/>
                <a:ea typeface="龙书陈忠建文青简繁" panose="02020300000000000000" pitchFamily="18" charset="-122"/>
              </a:defRPr>
            </a:lvl1pPr>
          </a:lstStyle>
          <a:p>
            <a:r>
              <a:rPr lang="en-US" altLang="zh-CN" sz="2400" b="1" dirty="0" smtClean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4.</a:t>
            </a:r>
            <a:r>
              <a:rPr lang="zh-CN" altLang="en-US" sz="2400" b="1" dirty="0" smtClean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影响</a:t>
            </a:r>
            <a:endParaRPr lang="zh-CN" altLang="en-US" sz="2400" b="1" dirty="0">
              <a:effectLst>
                <a:glow rad="127000">
                  <a:schemeClr val="bg1"/>
                </a:glow>
              </a:effectLst>
              <a:latin typeface="+mj-ea"/>
              <a:ea typeface="+mj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82186" y="3884012"/>
            <a:ext cx="6681533" cy="940924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0070C0"/>
                </a:solidFill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九一八事变成为中国人民抗日战争的起点，</a:t>
            </a:r>
            <a:endParaRPr lang="en-US" altLang="zh-CN" sz="2400" b="1" dirty="0">
              <a:solidFill>
                <a:srgbClr val="0070C0"/>
              </a:solidFill>
              <a:effectLst>
                <a:glow rad="127000">
                  <a:schemeClr val="bg1"/>
                </a:glow>
              </a:effectLst>
              <a:latin typeface="+mj-ea"/>
              <a:ea typeface="+mj-ea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0070C0"/>
                </a:solidFill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揭开了世界反法西斯战争的序幕。</a:t>
            </a:r>
            <a:endParaRPr lang="zh-CN" altLang="en-US" sz="2400" b="1" dirty="0">
              <a:solidFill>
                <a:srgbClr val="0070C0"/>
              </a:solidFill>
              <a:effectLst>
                <a:glow rad="127000">
                  <a:schemeClr val="bg1"/>
                </a:glow>
              </a:effectLst>
              <a:latin typeface="+mj-ea"/>
              <a:ea typeface="+mj-ea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16" grpId="0"/>
      <p:bldP spid="17" grpId="0"/>
      <p:bldP spid="2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1"/>
            </p:custDataLst>
          </p:nvPr>
        </p:nvSpPr>
        <p:spPr>
          <a:xfrm>
            <a:off x="285115" y="704216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00">
              <a:latin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2586" y="841231"/>
            <a:ext cx="8428037" cy="2236190"/>
          </a:xfrm>
          <a:prstGeom prst="rect">
            <a:avLst/>
          </a:prstGeom>
          <a:noFill/>
          <a:effectLst/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indent="625475">
              <a:defRPr sz="2400">
                <a:ln w="6350">
                  <a:noFill/>
                </a:ln>
                <a:latin typeface="喜鹊聚珍体 regular" panose="00000500000000000000" pitchFamily="2" charset="-122"/>
                <a:ea typeface="喜鹊聚珍体 regular" panose="00000500000000000000" pitchFamily="2" charset="-122"/>
                <a:cs typeface="经典特宋简" panose="02010609010101010101" pitchFamily="49" charset="-122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材料</a:t>
            </a:r>
            <a:r>
              <a:rPr lang="zh-CN" altLang="en-US" sz="20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一：</a:t>
            </a:r>
            <a:r>
              <a:rPr lang="zh-CN" altLang="en-US" sz="2000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“朝会”是每个学生早晨必做的日常训练。首先，升伪“满洲国”“合唱伪“满洲国”“国歌”</a:t>
            </a:r>
            <a:r>
              <a:rPr lang="en-US" altLang="zh-CN" sz="2000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……</a:t>
            </a:r>
            <a:r>
              <a:rPr lang="zh-CN" altLang="en-US" sz="2000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然后，校长领读“诏书”。最后，训话。在训话中，如果说到“天皇”、“皇帝”等时要“立正”，否则便会受到严重的惩罚。每天中午 </a:t>
            </a:r>
            <a:r>
              <a:rPr lang="en-US" altLang="zh-CN" sz="2000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12 </a:t>
            </a:r>
            <a:r>
              <a:rPr lang="zh-CN" altLang="en-US" sz="2000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点，全校师生起立、立正，低头默祷“日本皇军武运长久，大东亚圣战胜利”。</a:t>
            </a:r>
            <a:endParaRPr lang="en-US" altLang="zh-CN" sz="2000" dirty="0">
              <a:effectLst>
                <a:glow rad="127000">
                  <a:schemeClr val="bg1"/>
                </a:glow>
              </a:effectLst>
              <a:latin typeface="+mj-ea"/>
              <a:ea typeface="+mj-ea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2000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——</a:t>
            </a:r>
            <a:r>
              <a:rPr lang="zh-CN" altLang="en-US" sz="2000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高珊</a:t>
            </a:r>
            <a:r>
              <a:rPr lang="en-US" altLang="zh-CN" sz="2000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《</a:t>
            </a:r>
            <a:r>
              <a:rPr lang="zh-CN" altLang="en-US" sz="2000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九一八事变后日本在中国东北推行的奴化教育研究</a:t>
            </a:r>
            <a:r>
              <a:rPr lang="en-US" altLang="zh-CN" sz="2000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》</a:t>
            </a:r>
            <a:endParaRPr lang="zh-CN" altLang="en-US" sz="2000" dirty="0">
              <a:effectLst>
                <a:glow rad="127000">
                  <a:schemeClr val="bg1"/>
                </a:glow>
              </a:effectLst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9102" y="3184894"/>
            <a:ext cx="8361522" cy="807913"/>
          </a:xfrm>
          <a:prstGeom prst="rect">
            <a:avLst/>
          </a:prstGeom>
          <a:noFill/>
          <a:effectLst/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indent="625475">
              <a:lnSpc>
                <a:spcPct val="110000"/>
              </a:lnSpc>
              <a:defRPr sz="2400">
                <a:ln w="6350">
                  <a:noFill/>
                </a:ln>
                <a:effectLst>
                  <a:glow rad="127000">
                    <a:schemeClr val="bg1"/>
                  </a:glow>
                </a:effectLst>
                <a:latin typeface="宋体" panose="02010600030101010101" pitchFamily="2" charset="-122"/>
                <a:ea typeface="宋体" panose="02010600030101010101" pitchFamily="2" charset="-122"/>
                <a:cs typeface="经典特宋简" panose="02010609010101010101" pitchFamily="49" charset="-122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zh-CN" altLang="en-US" sz="2000" b="1" dirty="0">
                <a:latin typeface="+mn-ea"/>
                <a:ea typeface="+mn-ea"/>
              </a:rPr>
              <a:t>材料二：</a:t>
            </a:r>
            <a:r>
              <a:rPr lang="en-US" altLang="zh-CN" sz="2000" dirty="0">
                <a:latin typeface="+mn-ea"/>
                <a:ea typeface="+mn-ea"/>
              </a:rPr>
              <a:t>1932</a:t>
            </a:r>
            <a:r>
              <a:rPr lang="zh-CN" altLang="en-US" sz="2000" dirty="0">
                <a:latin typeface="+mn-ea"/>
                <a:ea typeface="+mn-ea"/>
              </a:rPr>
              <a:t>年至</a:t>
            </a:r>
            <a:r>
              <a:rPr lang="en-US" altLang="zh-CN" sz="2000" dirty="0">
                <a:latin typeface="+mn-ea"/>
                <a:ea typeface="+mn-ea"/>
              </a:rPr>
              <a:t>1945</a:t>
            </a:r>
            <a:r>
              <a:rPr lang="zh-CN" altLang="en-US" sz="2000" dirty="0">
                <a:latin typeface="+mn-ea"/>
                <a:ea typeface="+mn-ea"/>
              </a:rPr>
              <a:t>年，日本从东北掠走煤</a:t>
            </a:r>
            <a:r>
              <a:rPr lang="en-US" altLang="zh-CN" sz="2000" dirty="0">
                <a:latin typeface="+mn-ea"/>
                <a:ea typeface="+mn-ea"/>
              </a:rPr>
              <a:t>2.23</a:t>
            </a:r>
            <a:r>
              <a:rPr lang="zh-CN" altLang="en-US" sz="2000" dirty="0">
                <a:latin typeface="+mn-ea"/>
                <a:ea typeface="+mn-ea"/>
              </a:rPr>
              <a:t>亿吨、生铁</a:t>
            </a:r>
            <a:r>
              <a:rPr lang="en-US" altLang="zh-CN" sz="2000" dirty="0">
                <a:latin typeface="+mn-ea"/>
                <a:ea typeface="+mn-ea"/>
              </a:rPr>
              <a:t>1200</a:t>
            </a:r>
            <a:r>
              <a:rPr lang="zh-CN" altLang="en-US" sz="2000" dirty="0">
                <a:latin typeface="+mn-ea"/>
                <a:ea typeface="+mn-ea"/>
              </a:rPr>
              <a:t>万吨、钢</a:t>
            </a:r>
            <a:r>
              <a:rPr lang="en-US" altLang="zh-CN" sz="2000" dirty="0">
                <a:latin typeface="+mn-ea"/>
                <a:ea typeface="+mn-ea"/>
              </a:rPr>
              <a:t>580</a:t>
            </a:r>
            <a:r>
              <a:rPr lang="zh-CN" altLang="en-US" sz="2000" dirty="0">
                <a:latin typeface="+mn-ea"/>
                <a:ea typeface="+mn-ea"/>
              </a:rPr>
              <a:t>万吨、木材</a:t>
            </a:r>
            <a:r>
              <a:rPr lang="en-US" altLang="zh-CN" sz="2000" dirty="0">
                <a:latin typeface="+mn-ea"/>
                <a:ea typeface="+mn-ea"/>
              </a:rPr>
              <a:t>1.4</a:t>
            </a:r>
            <a:r>
              <a:rPr lang="zh-CN" altLang="en-US" sz="2000" dirty="0">
                <a:latin typeface="+mn-ea"/>
                <a:ea typeface="+mn-ea"/>
              </a:rPr>
              <a:t>亿立方米。日本在中国东北总共掠走黄金</a:t>
            </a:r>
            <a:r>
              <a:rPr lang="en-US" altLang="zh-CN" sz="2000" dirty="0">
                <a:latin typeface="+mn-ea"/>
                <a:ea typeface="+mn-ea"/>
              </a:rPr>
              <a:t>22</a:t>
            </a:r>
            <a:r>
              <a:rPr lang="zh-CN" altLang="en-US" sz="2000" dirty="0">
                <a:latin typeface="+mn-ea"/>
                <a:ea typeface="+mn-ea"/>
              </a:rPr>
              <a:t>吨。</a:t>
            </a:r>
            <a:endParaRPr lang="zh-CN" altLang="en-US" sz="2000" dirty="0">
              <a:latin typeface="+mn-ea"/>
              <a:ea typeface="+mn-ea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/>
          <p:cNvSpPr txBox="1"/>
          <p:nvPr/>
        </p:nvSpPr>
        <p:spPr>
          <a:xfrm>
            <a:off x="491157" y="1252511"/>
            <a:ext cx="8341043" cy="228524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latin typeface="+mn-ea"/>
              </a:rPr>
              <a:t>    </a:t>
            </a:r>
            <a:r>
              <a:rPr lang="zh-CN" altLang="en-US" sz="2400" b="1" dirty="0">
                <a:solidFill>
                  <a:prstClr val="black"/>
                </a:solidFill>
                <a:latin typeface="+mn-ea"/>
              </a:rPr>
              <a:t>材料三：</a:t>
            </a:r>
            <a:r>
              <a:rPr lang="zh-CN" altLang="en-US" sz="2400" dirty="0">
                <a:solidFill>
                  <a:prstClr val="black"/>
                </a:solidFill>
                <a:latin typeface="+mn-ea"/>
              </a:rPr>
              <a:t>基地中关押着大量的俘虏，这些人称作“马路大” 被用于活人活体试验、冻伤试验、毒气试验、灭压试验、活体解剖等，其中</a:t>
            </a:r>
            <a:r>
              <a:rPr lang="en-US" altLang="zh-CN" sz="2400" dirty="0">
                <a:solidFill>
                  <a:prstClr val="black"/>
                </a:solidFill>
                <a:latin typeface="+mn-ea"/>
              </a:rPr>
              <a:t>3000</a:t>
            </a:r>
            <a:r>
              <a:rPr lang="zh-CN" altLang="en-US" sz="2400" dirty="0">
                <a:solidFill>
                  <a:prstClr val="black"/>
                </a:solidFill>
                <a:latin typeface="+mn-ea"/>
              </a:rPr>
              <a:t>至</a:t>
            </a:r>
            <a:r>
              <a:rPr lang="en-US" altLang="zh-CN" sz="2400" dirty="0">
                <a:solidFill>
                  <a:prstClr val="black"/>
                </a:solidFill>
                <a:latin typeface="+mn-ea"/>
              </a:rPr>
              <a:t>10000</a:t>
            </a:r>
            <a:r>
              <a:rPr lang="zh-CN" altLang="en-US" sz="2400" dirty="0">
                <a:solidFill>
                  <a:prstClr val="black"/>
                </a:solidFill>
                <a:latin typeface="+mn-ea"/>
              </a:rPr>
              <a:t>人死于活体实验。据不完全统计，抗战时期，敌后抗日根据地因日军进行细菌战而得传染病的人数达到</a:t>
            </a:r>
            <a:r>
              <a:rPr lang="en-US" altLang="zh-CN" sz="2400" dirty="0">
                <a:solidFill>
                  <a:prstClr val="black"/>
                </a:solidFill>
                <a:latin typeface="+mn-ea"/>
              </a:rPr>
              <a:t>1200</a:t>
            </a:r>
            <a:r>
              <a:rPr lang="zh-CN" altLang="en-US" sz="2400" dirty="0">
                <a:solidFill>
                  <a:prstClr val="black"/>
                </a:solidFill>
                <a:latin typeface="+mn-ea"/>
              </a:rPr>
              <a:t>万之多。</a:t>
            </a:r>
            <a:endParaRPr lang="zh-CN" altLang="en-US" sz="2400" dirty="0">
              <a:solidFill>
                <a:prstClr val="black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59840" y="1003310"/>
            <a:ext cx="3384581" cy="500137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0070C0"/>
                </a:solidFill>
                <a:latin typeface="+mn-ea"/>
                <a:sym typeface="+mn-ea"/>
              </a:rPr>
              <a:t>中国人民的局部抗战</a:t>
            </a:r>
            <a:endParaRPr lang="zh-CN" altLang="en-US" sz="2800" b="1" dirty="0">
              <a:solidFill>
                <a:srgbClr val="0070C0"/>
              </a:solidFill>
              <a:latin typeface="+mn-ea"/>
              <a:sym typeface="+mn-ea"/>
            </a:endParaRPr>
          </a:p>
        </p:txBody>
      </p:sp>
      <p:sp>
        <p:nvSpPr>
          <p:cNvPr id="3" name="圆角矩形 28"/>
          <p:cNvSpPr/>
          <p:nvPr>
            <p:custDataLst>
              <p:tags r:id="rId1"/>
            </p:custDataLst>
          </p:nvPr>
        </p:nvSpPr>
        <p:spPr>
          <a:xfrm>
            <a:off x="502757" y="1876668"/>
            <a:ext cx="2157083" cy="831515"/>
          </a:xfrm>
          <a:prstGeom prst="roundRect">
            <a:avLst/>
          </a:prstGeom>
          <a:solidFill>
            <a:srgbClr val="F18870">
              <a:lumMod val="75000"/>
            </a:srgbClr>
          </a:solidFill>
          <a:ln w="12700" cap="flat" cmpd="sng" algn="ctr">
            <a:noFill/>
            <a:prstDash val="dash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>
              <a:defRPr/>
            </a:pPr>
            <a:r>
              <a:rPr lang="zh-CN" altLang="en-US" sz="2400" kern="0" dirty="0">
                <a:solidFill>
                  <a:srgbClr val="FFFFFF"/>
                </a:solidFill>
                <a:latin typeface="+mn-ea"/>
                <a:sym typeface="+mn-ea"/>
              </a:rPr>
              <a:t>东北人民和未撤走的东北军</a:t>
            </a:r>
            <a:endParaRPr lang="zh-CN" altLang="en-US" sz="2400" kern="0" dirty="0">
              <a:solidFill>
                <a:srgbClr val="FFFFFF"/>
              </a:solidFill>
              <a:latin typeface="+mn-ea"/>
              <a:sym typeface="+mn-ea"/>
            </a:endParaRPr>
          </a:p>
        </p:txBody>
      </p:sp>
      <p:sp>
        <p:nvSpPr>
          <p:cNvPr id="4" name="右箭头 8"/>
          <p:cNvSpPr/>
          <p:nvPr>
            <p:custDataLst>
              <p:tags r:id="rId2"/>
            </p:custDataLst>
          </p:nvPr>
        </p:nvSpPr>
        <p:spPr>
          <a:xfrm>
            <a:off x="2725746" y="2145742"/>
            <a:ext cx="431006" cy="323850"/>
          </a:xfrm>
          <a:prstGeom prst="rightArrow">
            <a:avLst/>
          </a:prstGeom>
          <a:solidFill>
            <a:srgbClr val="EC5F74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 noProof="1">
              <a:solidFill>
                <a:sysClr val="windowText" lastClr="000000"/>
              </a:solidFill>
              <a:latin typeface="+mn-ea"/>
            </a:endParaRPr>
          </a:p>
        </p:txBody>
      </p:sp>
      <p:sp>
        <p:nvSpPr>
          <p:cNvPr id="5" name="圆角矩形 9"/>
          <p:cNvSpPr/>
          <p:nvPr>
            <p:custDataLst>
              <p:tags r:id="rId3"/>
            </p:custDataLst>
          </p:nvPr>
        </p:nvSpPr>
        <p:spPr>
          <a:xfrm>
            <a:off x="3184187" y="1876669"/>
            <a:ext cx="2450766" cy="757706"/>
          </a:xfrm>
          <a:prstGeom prst="roundRect">
            <a:avLst/>
          </a:prstGeom>
          <a:solidFill>
            <a:srgbClr val="F18870">
              <a:lumMod val="75000"/>
            </a:srgbClr>
          </a:solidFill>
          <a:ln w="12700" cap="flat" cmpd="sng" algn="ctr">
            <a:noFill/>
            <a:prstDash val="dash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rtlCol="0" anchor="ctr"/>
          <a:lstStyle/>
          <a:p>
            <a:r>
              <a:rPr lang="zh-CN" altLang="en-US" sz="2400" kern="0" dirty="0">
                <a:solidFill>
                  <a:srgbClr val="FFFFFF"/>
                </a:solidFill>
                <a:latin typeface="+mn-ea"/>
                <a:sym typeface="+mn-ea"/>
              </a:rPr>
              <a:t>组织抗日义勇军</a:t>
            </a:r>
            <a:endParaRPr lang="zh-CN" altLang="en-US" sz="2400" kern="0" dirty="0">
              <a:solidFill>
                <a:srgbClr val="FFFFFF"/>
              </a:solidFill>
              <a:latin typeface="+mn-ea"/>
              <a:sym typeface="+mn-ea"/>
            </a:endParaRPr>
          </a:p>
        </p:txBody>
      </p:sp>
      <p:sp>
        <p:nvSpPr>
          <p:cNvPr id="6" name="圆角矩形 10"/>
          <p:cNvSpPr/>
          <p:nvPr>
            <p:custDataLst>
              <p:tags r:id="rId4"/>
            </p:custDataLst>
          </p:nvPr>
        </p:nvSpPr>
        <p:spPr>
          <a:xfrm>
            <a:off x="561632" y="2976797"/>
            <a:ext cx="2098208" cy="680085"/>
          </a:xfrm>
          <a:prstGeom prst="roundRect">
            <a:avLst/>
          </a:prstGeom>
          <a:solidFill>
            <a:srgbClr val="F18870">
              <a:lumMod val="75000"/>
            </a:srgbClr>
          </a:solidFill>
          <a:ln w="12700" cap="flat" cmpd="sng" algn="ctr">
            <a:noFill/>
            <a:prstDash val="dash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/>
            <a:r>
              <a:rPr lang="zh-CN" altLang="en-US" sz="2400" kern="0" dirty="0">
                <a:solidFill>
                  <a:srgbClr val="FFFFFF"/>
                </a:solidFill>
                <a:latin typeface="+mn-ea"/>
                <a:sym typeface="+mn-ea"/>
              </a:rPr>
              <a:t>中国共产党</a:t>
            </a:r>
            <a:endParaRPr lang="zh-CN" altLang="en-US" sz="2400" kern="0" dirty="0">
              <a:solidFill>
                <a:srgbClr val="FFFFFF"/>
              </a:solidFill>
              <a:latin typeface="+mn-ea"/>
              <a:sym typeface="+mn-ea"/>
            </a:endParaRPr>
          </a:p>
        </p:txBody>
      </p:sp>
      <p:sp>
        <p:nvSpPr>
          <p:cNvPr id="8" name="右箭头 11"/>
          <p:cNvSpPr/>
          <p:nvPr>
            <p:custDataLst>
              <p:tags r:id="rId5"/>
            </p:custDataLst>
          </p:nvPr>
        </p:nvSpPr>
        <p:spPr>
          <a:xfrm>
            <a:off x="2707137" y="3154915"/>
            <a:ext cx="431006" cy="323850"/>
          </a:xfrm>
          <a:prstGeom prst="rightArrow">
            <a:avLst/>
          </a:prstGeom>
          <a:solidFill>
            <a:srgbClr val="EC5F74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 noProof="1">
              <a:solidFill>
                <a:sysClr val="windowText" lastClr="000000"/>
              </a:solidFill>
              <a:latin typeface="+mn-ea"/>
            </a:endParaRPr>
          </a:p>
        </p:txBody>
      </p:sp>
      <p:sp>
        <p:nvSpPr>
          <p:cNvPr id="9" name="圆角矩形 12"/>
          <p:cNvSpPr/>
          <p:nvPr>
            <p:custDataLst>
              <p:tags r:id="rId6"/>
            </p:custDataLst>
          </p:nvPr>
        </p:nvSpPr>
        <p:spPr>
          <a:xfrm>
            <a:off x="3172063" y="2899652"/>
            <a:ext cx="2508890" cy="1316341"/>
          </a:xfrm>
          <a:prstGeom prst="roundRect">
            <a:avLst/>
          </a:prstGeom>
          <a:solidFill>
            <a:srgbClr val="F18870">
              <a:lumMod val="75000"/>
            </a:srgbClr>
          </a:solidFill>
          <a:ln w="12700" cap="flat" cmpd="sng" algn="ctr">
            <a:noFill/>
            <a:prstDash val="dash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/>
            <a:r>
              <a:rPr lang="zh-CN" altLang="en-US" sz="2400" kern="0" dirty="0">
                <a:solidFill>
                  <a:srgbClr val="FFFFFF"/>
                </a:solidFill>
                <a:latin typeface="+mn-ea"/>
                <a:sym typeface="+mn-ea"/>
              </a:rPr>
              <a:t>派杨靖宇等</a:t>
            </a:r>
            <a:r>
              <a:rPr lang="zh-CN" altLang="en-US" sz="2400" kern="0" dirty="0" smtClean="0">
                <a:solidFill>
                  <a:srgbClr val="FFFFFF"/>
                </a:solidFill>
                <a:latin typeface="+mn-ea"/>
                <a:sym typeface="+mn-ea"/>
              </a:rPr>
              <a:t>人</a:t>
            </a:r>
            <a:endParaRPr lang="en-US" altLang="zh-CN" sz="2400" kern="0" dirty="0" smtClean="0">
              <a:solidFill>
                <a:srgbClr val="FFFFFF"/>
              </a:solidFill>
              <a:latin typeface="+mn-ea"/>
              <a:sym typeface="+mn-ea"/>
            </a:endParaRPr>
          </a:p>
          <a:p>
            <a:pPr algn="ctr"/>
            <a:r>
              <a:rPr lang="zh-CN" altLang="en-US" sz="2400" kern="0" dirty="0" smtClean="0">
                <a:solidFill>
                  <a:srgbClr val="FFFFFF"/>
                </a:solidFill>
                <a:latin typeface="+mn-ea"/>
                <a:sym typeface="+mn-ea"/>
              </a:rPr>
              <a:t>组织</a:t>
            </a:r>
            <a:r>
              <a:rPr lang="zh-CN" altLang="en-US" sz="2400" kern="0" dirty="0">
                <a:solidFill>
                  <a:srgbClr val="FFFFFF"/>
                </a:solidFill>
                <a:latin typeface="+mn-ea"/>
                <a:sym typeface="+mn-ea"/>
              </a:rPr>
              <a:t>游击队</a:t>
            </a:r>
            <a:r>
              <a:rPr lang="zh-CN" altLang="en-US" sz="2400" kern="0" dirty="0" smtClean="0">
                <a:solidFill>
                  <a:srgbClr val="FFFFFF"/>
                </a:solidFill>
                <a:latin typeface="+mn-ea"/>
                <a:sym typeface="+mn-ea"/>
              </a:rPr>
              <a:t>开展</a:t>
            </a:r>
            <a:endParaRPr lang="en-US" altLang="zh-CN" sz="2400" kern="0" dirty="0" smtClean="0">
              <a:solidFill>
                <a:srgbClr val="FFFFFF"/>
              </a:solidFill>
              <a:latin typeface="+mn-ea"/>
              <a:sym typeface="+mn-ea"/>
            </a:endParaRPr>
          </a:p>
          <a:p>
            <a:pPr algn="ctr"/>
            <a:r>
              <a:rPr lang="zh-CN" altLang="en-US" sz="2400" kern="0" dirty="0" smtClean="0">
                <a:solidFill>
                  <a:srgbClr val="FFFFFF"/>
                </a:solidFill>
                <a:latin typeface="+mn-ea"/>
                <a:sym typeface="+mn-ea"/>
              </a:rPr>
              <a:t>抗日</a:t>
            </a:r>
            <a:r>
              <a:rPr lang="zh-CN" altLang="en-US" sz="2400" kern="0" dirty="0">
                <a:solidFill>
                  <a:srgbClr val="FFFFFF"/>
                </a:solidFill>
                <a:latin typeface="+mn-ea"/>
                <a:sym typeface="+mn-ea"/>
              </a:rPr>
              <a:t>游击战争</a:t>
            </a:r>
            <a:endParaRPr lang="zh-CN" altLang="en-US" sz="2400" kern="0" dirty="0">
              <a:solidFill>
                <a:srgbClr val="FFFFFF"/>
              </a:solidFill>
              <a:latin typeface="+mn-ea"/>
              <a:sym typeface="+mn-ea"/>
            </a:endParaRPr>
          </a:p>
        </p:txBody>
      </p:sp>
      <p:sp>
        <p:nvSpPr>
          <p:cNvPr id="10" name="右大括号 9"/>
          <p:cNvSpPr/>
          <p:nvPr>
            <p:custDataLst>
              <p:tags r:id="rId7"/>
            </p:custDataLst>
          </p:nvPr>
        </p:nvSpPr>
        <p:spPr bwMode="auto">
          <a:xfrm>
            <a:off x="5735720" y="2145742"/>
            <a:ext cx="250031" cy="1412081"/>
          </a:xfrm>
          <a:prstGeom prst="rightBrace">
            <a:avLst>
              <a:gd name="adj1" fmla="val 37918"/>
              <a:gd name="adj2" fmla="val 50000"/>
            </a:avLst>
          </a:prstGeom>
          <a:noFill/>
          <a:ln w="38100" cap="flat" cmpd="sng" algn="ctr">
            <a:solidFill>
              <a:srgbClr val="EC5F74"/>
            </a:solidFill>
            <a:prstDash val="solid"/>
            <a:miter lim="800000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1" name="圆角矩形 13"/>
          <p:cNvSpPr/>
          <p:nvPr>
            <p:custDataLst>
              <p:tags r:id="rId8"/>
            </p:custDataLst>
          </p:nvPr>
        </p:nvSpPr>
        <p:spPr>
          <a:xfrm>
            <a:off x="6173820" y="2307667"/>
            <a:ext cx="2665379" cy="1102519"/>
          </a:xfrm>
          <a:prstGeom prst="roundRect">
            <a:avLst/>
          </a:prstGeom>
          <a:solidFill>
            <a:srgbClr val="F18870">
              <a:lumMod val="75000"/>
            </a:srgbClr>
          </a:solidFill>
          <a:ln w="12700" cap="flat" cmpd="sng" algn="ctr">
            <a:noFill/>
            <a:prstDash val="dash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/>
            <a:r>
              <a:rPr lang="zh-CN" altLang="en-US" sz="2400" kern="0" dirty="0">
                <a:solidFill>
                  <a:srgbClr val="FFFFFF"/>
                </a:solidFill>
                <a:latin typeface="+mn-ea"/>
                <a:sym typeface="+mn-ea"/>
              </a:rPr>
              <a:t>1936年，中国共产党领导的东北抗日联军成立。</a:t>
            </a:r>
            <a:endParaRPr lang="zh-CN" altLang="en-US" sz="2400" kern="0" dirty="0">
              <a:solidFill>
                <a:srgbClr val="FFFFFF"/>
              </a:solidFill>
              <a:latin typeface="+mn-ea"/>
              <a:sym typeface="+mn-ea"/>
            </a:endParaRPr>
          </a:p>
        </p:txBody>
      </p: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 bldLvl="0" animBg="1"/>
      <p:bldP spid="5" grpId="0" bldLvl="0" animBg="1"/>
      <p:bldP spid="6" grpId="0" bldLvl="0" animBg="1"/>
      <p:bldP spid="8" grpId="0" bldLvl="0" animBg="1"/>
      <p:bldP spid="9" grpId="0" bldLvl="0" animBg="1"/>
      <p:bldP spid="10" grpId="0" bldLvl="0" animBg="1"/>
      <p:bldP spid="11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2634" y="724386"/>
            <a:ext cx="8548991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defRPr sz="3600">
                <a:ln w="6350">
                  <a:noFill/>
                </a:ln>
                <a:solidFill>
                  <a:srgbClr val="C00000"/>
                </a:solidFill>
                <a:effectLst>
                  <a:glow rad="76200">
                    <a:schemeClr val="bg1"/>
                  </a:glow>
                </a:effectLst>
                <a:latin typeface="汉仪大椿手绘宋 W" panose="00020600040101010101" pitchFamily="18" charset="-122"/>
                <a:ea typeface="汉仪大椿手绘宋 W" panose="00020600040101010101" pitchFamily="18" charset="-122"/>
                <a:cs typeface="经典特宋简" panose="02010609010101010101" pitchFamily="49" charset="-122"/>
              </a:defRPr>
            </a:lvl1pPr>
          </a:lstStyle>
          <a:p>
            <a:pPr algn="ctr"/>
            <a:r>
              <a:rPr lang="zh-CN" altLang="en-US" sz="2800" b="1" dirty="0">
                <a:latin typeface="+mn-ea"/>
                <a:ea typeface="+mn-ea"/>
              </a:rPr>
              <a:t>二、华北危机与一二九运动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2634" y="3512410"/>
            <a:ext cx="4664413" cy="4385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ts val="225"/>
              </a:spcBef>
            </a:pPr>
            <a:r>
              <a:rPr lang="zh-CN" altLang="en-US" sz="2400" b="1" kern="100" dirty="0">
                <a:solidFill>
                  <a:srgbClr val="FF0000"/>
                </a:solidFill>
                <a:latin typeface="+mn-ea"/>
              </a:rPr>
              <a:t>中日民族矛盾上升为主要矛盾</a:t>
            </a:r>
            <a:endParaRPr lang="en-US" altLang="zh-CN" sz="2400" b="1" kern="1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62583" y="1374722"/>
            <a:ext cx="2707896" cy="458151"/>
          </a:xfrm>
          <a:prstGeom prst="rect">
            <a:avLst/>
          </a:prstGeom>
          <a:noFill/>
        </p:spPr>
        <p:txBody>
          <a:bodyPr wrap="square" lIns="68580" tIns="27000" rIns="68580" bIns="0">
            <a:spAutoFit/>
          </a:bodyPr>
          <a:lstStyle>
            <a:defPPr>
              <a:defRPr lang="zh-CN"/>
            </a:defPPr>
            <a:lvl1pPr>
              <a:defRPr sz="2800" kern="100">
                <a:solidFill>
                  <a:srgbClr val="C00000"/>
                </a:solidFill>
                <a:latin typeface="龙书陈忠建文青简繁" panose="02020300000000000000" pitchFamily="18" charset="-122"/>
                <a:ea typeface="龙书陈忠建文青简繁" panose="02020300000000000000" pitchFamily="18" charset="-122"/>
              </a:defRPr>
            </a:lvl1pPr>
          </a:lstStyle>
          <a:p>
            <a:r>
              <a:rPr lang="en-US" altLang="zh-CN" b="1" dirty="0">
                <a:latin typeface="+mn-ea"/>
                <a:ea typeface="+mn-ea"/>
              </a:rPr>
              <a:t>1</a:t>
            </a:r>
            <a:r>
              <a:rPr lang="zh-CN" altLang="en-US" b="1" dirty="0">
                <a:latin typeface="+mn-ea"/>
                <a:ea typeface="+mn-ea"/>
              </a:rPr>
              <a:t>、华北危机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62583" y="1996867"/>
            <a:ext cx="4961440" cy="440852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r>
              <a:rPr lang="zh-CN" altLang="en-US" b="1" dirty="0">
                <a:solidFill>
                  <a:schemeClr val="tx1"/>
                </a:solidFill>
                <a:latin typeface="+mn-ea"/>
                <a:ea typeface="+mn-ea"/>
              </a:rPr>
              <a:t>① </a:t>
            </a:r>
            <a:r>
              <a:rPr lang="en-US" altLang="zh-CN" b="1" dirty="0">
                <a:solidFill>
                  <a:schemeClr val="tx1"/>
                </a:solidFill>
                <a:latin typeface="+mn-ea"/>
                <a:ea typeface="+mn-ea"/>
              </a:rPr>
              <a:t>1933</a:t>
            </a:r>
            <a:r>
              <a:rPr lang="zh-CN" altLang="en-US" b="1" dirty="0">
                <a:solidFill>
                  <a:schemeClr val="tx1"/>
                </a:solidFill>
                <a:latin typeface="+mn-ea"/>
                <a:ea typeface="+mn-ea"/>
              </a:rPr>
              <a:t>年</a:t>
            </a:r>
            <a:r>
              <a:rPr lang="en-US" altLang="zh-CN" b="1" dirty="0">
                <a:solidFill>
                  <a:schemeClr val="tx1"/>
                </a:solidFill>
                <a:latin typeface="+mn-ea"/>
                <a:ea typeface="+mn-ea"/>
              </a:rPr>
              <a:t>1</a:t>
            </a:r>
            <a:r>
              <a:rPr lang="zh-CN" altLang="en-US" b="1" dirty="0">
                <a:solidFill>
                  <a:schemeClr val="tx1"/>
                </a:solidFill>
                <a:latin typeface="+mn-ea"/>
                <a:ea typeface="+mn-ea"/>
              </a:rPr>
              <a:t>月，日军攻占山海关；</a:t>
            </a:r>
            <a:endParaRPr lang="zh-CN" altLang="en-US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pic>
        <p:nvPicPr>
          <p:cNvPr id="7" name="Picture 2" descr="图片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5624961" y="1693165"/>
            <a:ext cx="3025580" cy="2312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562583" y="2624649"/>
            <a:ext cx="4799377" cy="440852"/>
          </a:xfrm>
          <a:prstGeom prst="rect">
            <a:avLst/>
          </a:prstGeom>
          <a:noFill/>
        </p:spPr>
        <p:txBody>
          <a:bodyPr wrap="square" lIns="68580" tIns="0" rIns="68580" bIns="5400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2600" kern="100">
                <a:solidFill>
                  <a:srgbClr val="C00000"/>
                </a:solidFill>
                <a:latin typeface="字魂95号-手刻宋" panose="00000500000000000000" pitchFamily="2" charset="-122"/>
                <a:ea typeface="字魂95号-手刻宋" panose="00000500000000000000" pitchFamily="2" charset="-122"/>
              </a:defRPr>
            </a:lvl1pPr>
          </a:lstStyle>
          <a:p>
            <a:r>
              <a:rPr lang="zh-CN" altLang="en-US" b="1" dirty="0">
                <a:solidFill>
                  <a:schemeClr val="tx1"/>
                </a:solidFill>
                <a:latin typeface="+mn-ea"/>
                <a:ea typeface="+mn-ea"/>
              </a:rPr>
              <a:t>② </a:t>
            </a:r>
            <a:r>
              <a:rPr lang="en-US" altLang="zh-CN" b="1" dirty="0">
                <a:solidFill>
                  <a:schemeClr val="tx1"/>
                </a:solidFill>
                <a:latin typeface="+mn-ea"/>
                <a:ea typeface="+mn-ea"/>
              </a:rPr>
              <a:t>1935</a:t>
            </a:r>
            <a:r>
              <a:rPr lang="zh-CN" altLang="en-US" b="1" dirty="0">
                <a:solidFill>
                  <a:schemeClr val="tx1"/>
                </a:solidFill>
                <a:latin typeface="+mn-ea"/>
                <a:ea typeface="+mn-ea"/>
              </a:rPr>
              <a:t>年华北自治运动</a:t>
            </a:r>
            <a:endParaRPr lang="zh-CN" altLang="en-US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</p:bld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AS_UNIQUEID" val="1185"/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1185"/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AS_UNIQUEID" val="1185"/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TEMPLATE_CATEGORY" val="custom"/>
  <p:tag name="KSO_WM_TEMPLATE_INDEX" val="20204976"/>
</p:tagLst>
</file>

<file path=ppt/tags/tag58.xml><?xml version="1.0" encoding="utf-8"?>
<p:tagLst xmlns:p="http://schemas.openxmlformats.org/presentationml/2006/main">
  <p:tag name="KSO_WM_TEMPLATE_CATEGORY" val="custom"/>
  <p:tag name="KSO_WM_TEMPLATE_INDEX" val="20204976"/>
</p:tagLst>
</file>

<file path=ppt/tags/tag59.xml><?xml version="1.0" encoding="utf-8"?>
<p:tagLst xmlns:p="http://schemas.openxmlformats.org/presentationml/2006/main">
  <p:tag name="AS_UNIQUEID" val="4774"/>
  <p:tag name="KSO_WM_BEAUTIFY_FLAG" val=""/>
  <p:tag name="KSO_WM_TAG_VERSION" val="1.0"/>
  <p:tag name="KSO_WM_TEMPLATE_CATEGORY" val="custom"/>
  <p:tag name="KSO_WM_TEMPLATE_INDEX" val="20207618"/>
  <p:tag name="KSO_WM_UNIT_COMPATIBLE" val="0"/>
  <p:tag name="KSO_WM_UNIT_DIAGRAM_ISNUMVISUAL" val="0"/>
  <p:tag name="KSO_WM_UNIT_DIAGRAM_ISREFERUNIT" val="0"/>
  <p:tag name="KSO_WM_UNIT_HIGHLIGHT" val="0"/>
  <p:tag name="KSO_WM_UNIT_ID" val="custom20207618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攻坚克难赢未来——实现中华民族伟大复兴的中国梦!"/>
  <p:tag name="KSO_WM_UNIT_TEXT_FILL_FORE_SCHEMECOLOR_INDEX" val="14"/>
  <p:tag name="KSO_WM_UNIT_TEXT_FILL_FORE_SCHEMECOLOR_INDEX_BRIGHTNESS" val="0"/>
  <p:tag name="KSO_WM_UNIT_TEXT_FILL_TYPE" val="1"/>
  <p:tag name="KSO_WM_UNIT_TYPE" val="b"/>
  <p:tag name="KSO_WM_UNIT_VALUE" val="36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#wm#"/>
  <p:tag name="KSO_WM_TEMPLATE_CATEGORY" val="custom"/>
  <p:tag name="KSO_WM_TEMPLATE_INDEX" val="20207618"/>
</p:tagLst>
</file>

<file path=ppt/tags/tag61.xml><?xml version="1.0" encoding="utf-8"?>
<p:tagLst xmlns:p="http://schemas.openxmlformats.org/presentationml/2006/main">
  <p:tag name="AS_UNIQUEID" val="1185"/>
  <p:tag name="KSO_WM_BEAUTIFY_FLAG" val=""/>
</p:tagLst>
</file>

<file path=ppt/tags/tag62.xml><?xml version="1.0" encoding="utf-8"?>
<p:tagLst xmlns:p="http://schemas.openxmlformats.org/presentationml/2006/main">
  <p:tag name="KSO_WM_SPECIAL_SOURCE" val="bdnull"/>
</p:tagLst>
</file>

<file path=ppt/tags/tag63.xml><?xml version="1.0" encoding="utf-8"?>
<p:tagLst xmlns:p="http://schemas.openxmlformats.org/presentationml/2006/main">
  <p:tag name="AS_UNIQUEID" val="1185"/>
  <p:tag name="KSO_WM_BEAUTIFY_FLAG" val=""/>
</p:tagLst>
</file>

<file path=ppt/tags/tag64.xml><?xml version="1.0" encoding="utf-8"?>
<p:tagLst xmlns:p="http://schemas.openxmlformats.org/presentationml/2006/main">
  <p:tag name="KSO_WM_SPECIAL_SOURCE" val="bdnull"/>
</p:tagLst>
</file>

<file path=ppt/tags/tag65.xml><?xml version="1.0" encoding="utf-8"?>
<p:tagLst xmlns:p="http://schemas.openxmlformats.org/presentationml/2006/main">
  <p:tag name="AS_UNIQUEID" val="11406"/>
</p:tagLst>
</file>

<file path=ppt/tags/tag66.xml><?xml version="1.0" encoding="utf-8"?>
<p:tagLst xmlns:p="http://schemas.openxmlformats.org/presentationml/2006/main">
  <p:tag name="AS_UNIQUEID" val="11407"/>
</p:tagLst>
</file>

<file path=ppt/tags/tag67.xml><?xml version="1.0" encoding="utf-8"?>
<p:tagLst xmlns:p="http://schemas.openxmlformats.org/presentationml/2006/main">
  <p:tag name="AS_UNIQUEID" val="11408"/>
</p:tagLst>
</file>

<file path=ppt/tags/tag68.xml><?xml version="1.0" encoding="utf-8"?>
<p:tagLst xmlns:p="http://schemas.openxmlformats.org/presentationml/2006/main">
  <p:tag name="AS_UNIQUEID" val="11409"/>
</p:tagLst>
</file>

<file path=ppt/tags/tag69.xml><?xml version="1.0" encoding="utf-8"?>
<p:tagLst xmlns:p="http://schemas.openxmlformats.org/presentationml/2006/main">
  <p:tag name="AS_UNIQUEID" val="11410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70.xml><?xml version="1.0" encoding="utf-8"?>
<p:tagLst xmlns:p="http://schemas.openxmlformats.org/presentationml/2006/main">
  <p:tag name="AS_UNIQUEID" val="11411"/>
</p:tagLst>
</file>

<file path=ppt/tags/tag71.xml><?xml version="1.0" encoding="utf-8"?>
<p:tagLst xmlns:p="http://schemas.openxmlformats.org/presentationml/2006/main">
  <p:tag name="AS_UNIQUEID" val="11412"/>
</p:tagLst>
</file>

<file path=ppt/tags/tag72.xml><?xml version="1.0" encoding="utf-8"?>
<p:tagLst xmlns:p="http://schemas.openxmlformats.org/presentationml/2006/main">
  <p:tag name="AS_UNIQUEID" val="11413"/>
</p:tagLst>
</file>

<file path=ppt/tags/tag73.xml><?xml version="1.0" encoding="utf-8"?>
<p:tagLst xmlns:p="http://schemas.openxmlformats.org/presentationml/2006/main">
  <p:tag name="KSO_WM_SPECIAL_SOURCE" val="bdnull"/>
</p:tagLst>
</file>

<file path=ppt/tags/tag74.xml><?xml version="1.0" encoding="utf-8"?>
<p:tagLst xmlns:p="http://schemas.openxmlformats.org/presentationml/2006/main">
  <p:tag name="KSO_WM_SPECIAL_SOURCE" val="bdnull"/>
</p:tagLst>
</file>

<file path=ppt/tags/tag75.xml><?xml version="1.0" encoding="utf-8"?>
<p:tagLst xmlns:p="http://schemas.openxmlformats.org/presentationml/2006/main">
  <p:tag name="KSO_WM_SPECIAL_SOURCE" val="bdnull"/>
</p:tagLst>
</file>

<file path=ppt/tags/tag76.xml><?xml version="1.0" encoding="utf-8"?>
<p:tagLst xmlns:p="http://schemas.openxmlformats.org/presentationml/2006/main">
  <p:tag name="AS_UNIQUEID" val="65"/>
  <p:tag name="KSO_WM_BEAUTIFY_FLAG" val=""/>
</p:tagLst>
</file>

<file path=ppt/tags/tag77.xml><?xml version="1.0" encoding="utf-8"?>
<p:tagLst xmlns:p="http://schemas.openxmlformats.org/presentationml/2006/main">
  <p:tag name="AS_UNIQUEID" val="66"/>
  <p:tag name="KSO_WM_BEAUTIFY_FLAG" val=""/>
</p:tagLst>
</file>

<file path=ppt/tags/tag78.xml><?xml version="1.0" encoding="utf-8"?>
<p:tagLst xmlns:p="http://schemas.openxmlformats.org/presentationml/2006/main">
  <p:tag name="commondata" val="eyJoZGlkIjoiMDc0YmVkNzIyYTUyMGViMjlkZjRjOWNkOGFjNWZiMmUifQ==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1649</Words>
  <Application>WPS 演示</Application>
  <PresentationFormat>全屏显示(16:9)</PresentationFormat>
  <Paragraphs>173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4" baseType="lpstr">
      <vt:lpstr>Arial</vt:lpstr>
      <vt:lpstr>宋体</vt:lpstr>
      <vt:lpstr>Wingdings</vt:lpstr>
      <vt:lpstr>Wingdings</vt:lpstr>
      <vt:lpstr>黑体</vt:lpstr>
      <vt:lpstr>微软雅黑</vt:lpstr>
      <vt:lpstr>汉仪大椿手绘宋 W</vt:lpstr>
      <vt:lpstr>经典特宋简</vt:lpstr>
      <vt:lpstr>喜鹊聚珍体 regular</vt:lpstr>
      <vt:lpstr>楷体</vt:lpstr>
      <vt:lpstr>Times New Roman</vt:lpstr>
      <vt:lpstr>龙书陈忠建文青简繁</vt:lpstr>
      <vt:lpstr>字魂95号-手刻宋</vt:lpstr>
      <vt:lpstr>三极拙楷简体</vt:lpstr>
      <vt:lpstr>Arial Unicode MS</vt:lpstr>
      <vt:lpstr>等线</vt:lpstr>
      <vt:lpstr>Calibri</vt:lpstr>
      <vt:lpstr>2_自定义设计方案</vt:lpstr>
      <vt:lpstr>4_自定义设计方案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郭云瑶</dc:creator>
  <cp:lastModifiedBy>Administrator</cp:lastModifiedBy>
  <cp:revision>52</cp:revision>
  <dcterms:created xsi:type="dcterms:W3CDTF">2023-08-17T23:25:00Z</dcterms:created>
  <dcterms:modified xsi:type="dcterms:W3CDTF">2024-07-04T02:21:53Z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0A12D381798A4C80B98EBA1CADD11A23_12</vt:lpwstr>
  </property>
  <property fmtid="{D5CDD505-2E9C-101B-9397-08002B2CF9AE}" pid="3" name="KSOProductBuildVer">
    <vt:lpwstr>2052-12.1.0.16929</vt:lpwstr>
  </property>
</Properties>
</file>